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3" r:id="rId2"/>
    <p:sldId id="257" r:id="rId3"/>
    <p:sldId id="258" r:id="rId4"/>
    <p:sldId id="259" r:id="rId5"/>
    <p:sldId id="260" r:id="rId6"/>
    <p:sldId id="285" r:id="rId7"/>
    <p:sldId id="280" r:id="rId8"/>
    <p:sldId id="281" r:id="rId9"/>
    <p:sldId id="282" r:id="rId10"/>
    <p:sldId id="284" r:id="rId11"/>
    <p:sldId id="283" r:id="rId12"/>
    <p:sldId id="262" r:id="rId13"/>
    <p:sldId id="279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Roboto" panose="02000000000000000000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Roboto" panose="02000000000000000000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Roboto" panose="02000000000000000000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Roboto" panose="02000000000000000000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Roboto" panose="02000000000000000000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Roboto" panose="02000000000000000000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Roboto" panose="02000000000000000000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Roboto" panose="02000000000000000000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Roboto" panose="0200000000000000000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5739" autoAdjust="0"/>
  </p:normalViewPr>
  <p:slideViewPr>
    <p:cSldViewPr snapToGrid="0">
      <p:cViewPr varScale="1">
        <p:scale>
          <a:sx n="36" d="100"/>
          <a:sy n="36" d="100"/>
        </p:scale>
        <p:origin x="5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98CE08-0EAE-41AD-B7A4-234D0ABB4D8A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3B28575-F8A8-4196-9C58-3FD76D81BC61}">
      <dgm:prSet phldrT="[文本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rPr>
            <a:t>文章特征</a:t>
          </a:r>
          <a:endParaRPr lang="zh-CN" altLang="en-US" dirty="0"/>
        </a:p>
      </dgm:t>
    </dgm:pt>
    <dgm:pt modelId="{5FD362FF-FACA-4F8E-8FA0-13F2CA778DBD}" type="parTrans" cxnId="{92D42588-5797-4814-8430-A9A59126B935}">
      <dgm:prSet/>
      <dgm:spPr/>
      <dgm:t>
        <a:bodyPr/>
        <a:lstStyle/>
        <a:p>
          <a:endParaRPr lang="zh-CN" altLang="en-US"/>
        </a:p>
      </dgm:t>
    </dgm:pt>
    <dgm:pt modelId="{18343C87-24DE-452E-8AEA-8E2F9FEB3182}" type="sibTrans" cxnId="{92D42588-5797-4814-8430-A9A59126B935}">
      <dgm:prSet/>
      <dgm:spPr/>
      <dgm:t>
        <a:bodyPr/>
        <a:lstStyle/>
        <a:p>
          <a:endParaRPr lang="zh-CN" altLang="en-US"/>
        </a:p>
      </dgm:t>
    </dgm:pt>
    <dgm:pt modelId="{8792DE30-38B0-4150-863E-D38930216C0C}">
      <dgm:prSet phldrT="[文本]"/>
      <dgm:spPr/>
      <dgm:t>
        <a:bodyPr/>
        <a:lstStyle/>
        <a:p>
          <a:r>
            <a: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rPr>
            <a:t>增加 </a:t>
          </a:r>
          <a:r>
            <a:rPr lang="en-US" altLang="zh-CN" b="0" dirty="0">
              <a:latin typeface="微软雅黑" panose="020B0503020204020204" pitchFamily="34" charset="-122"/>
              <a:ea typeface="微软雅黑" panose="020B0503020204020204" pitchFamily="34" charset="-122"/>
            </a:rPr>
            <a:t>title/head picture </a:t>
          </a:r>
          <a:r>
            <a: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rPr>
            <a:t>等相似度得分</a:t>
          </a:r>
          <a:endParaRPr lang="zh-CN" altLang="en-US" dirty="0"/>
        </a:p>
      </dgm:t>
    </dgm:pt>
    <dgm:pt modelId="{9A958541-C710-47BE-8262-64777378AAED}" type="parTrans" cxnId="{3FFDB03C-6CBD-4BD0-A5AD-5E85633C641E}">
      <dgm:prSet/>
      <dgm:spPr/>
      <dgm:t>
        <a:bodyPr/>
        <a:lstStyle/>
        <a:p>
          <a:endParaRPr lang="zh-CN" altLang="en-US"/>
        </a:p>
      </dgm:t>
    </dgm:pt>
    <dgm:pt modelId="{1EF7E87B-B8EF-4041-8778-826BDFB42F83}" type="sibTrans" cxnId="{3FFDB03C-6CBD-4BD0-A5AD-5E85633C641E}">
      <dgm:prSet/>
      <dgm:spPr/>
      <dgm:t>
        <a:bodyPr/>
        <a:lstStyle/>
        <a:p>
          <a:endParaRPr lang="zh-CN" altLang="en-US"/>
        </a:p>
      </dgm:t>
    </dgm:pt>
    <dgm:pt modelId="{E47C677C-7B50-45AA-B1A0-00CB7E0675F8}">
      <dgm:prSet phldrT="[文本]"/>
      <dgm:spPr>
        <a:solidFill>
          <a:schemeClr val="accent5"/>
        </a:solidFill>
      </dgm:spPr>
      <dgm:t>
        <a:bodyPr/>
        <a:lstStyle/>
        <a:p>
          <a:r>
            <a: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rPr>
            <a:t>上下文环境</a:t>
          </a:r>
          <a:endParaRPr lang="zh-CN" altLang="en-US" dirty="0"/>
        </a:p>
      </dgm:t>
    </dgm:pt>
    <dgm:pt modelId="{C4E6D8B5-2D5C-4187-933A-CF879A9D2D3A}" type="parTrans" cxnId="{0EFBE630-3FAA-46FC-93D4-D9E6E80C13F4}">
      <dgm:prSet/>
      <dgm:spPr/>
      <dgm:t>
        <a:bodyPr/>
        <a:lstStyle/>
        <a:p>
          <a:endParaRPr lang="zh-CN" altLang="en-US"/>
        </a:p>
      </dgm:t>
    </dgm:pt>
    <dgm:pt modelId="{54881AD2-64BE-4DFC-91F0-F713A94A0FEE}" type="sibTrans" cxnId="{0EFBE630-3FAA-46FC-93D4-D9E6E80C13F4}">
      <dgm:prSet/>
      <dgm:spPr/>
      <dgm:t>
        <a:bodyPr/>
        <a:lstStyle/>
        <a:p>
          <a:endParaRPr lang="zh-CN" altLang="en-US"/>
        </a:p>
      </dgm:t>
    </dgm:pt>
    <dgm:pt modelId="{3DBA74DF-BAEF-4D79-A993-20A618D2BB01}">
      <dgm:prSet phldrT="[文本]"/>
      <dgm:spPr>
        <a:ln>
          <a:solidFill>
            <a:schemeClr val="accent5"/>
          </a:solidFill>
        </a:ln>
      </dgm:spPr>
      <dgm:t>
        <a:bodyPr/>
        <a:lstStyle/>
        <a:p>
          <a:r>
            <a: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rPr>
            <a:t>文章的地理位置属性、时间属性、网络天气等</a:t>
          </a:r>
          <a:endParaRPr lang="zh-CN" altLang="en-US" dirty="0"/>
        </a:p>
      </dgm:t>
    </dgm:pt>
    <dgm:pt modelId="{ACE7936A-9954-4B81-BBD9-4B32BBF00161}" type="parTrans" cxnId="{DF9BA100-3DA2-4026-8BA4-4AD8C9459625}">
      <dgm:prSet/>
      <dgm:spPr/>
      <dgm:t>
        <a:bodyPr/>
        <a:lstStyle/>
        <a:p>
          <a:endParaRPr lang="zh-CN" altLang="en-US"/>
        </a:p>
      </dgm:t>
    </dgm:pt>
    <dgm:pt modelId="{C7435C53-CA1F-41E0-B2A5-768DDE4B673A}" type="sibTrans" cxnId="{DF9BA100-3DA2-4026-8BA4-4AD8C9459625}">
      <dgm:prSet/>
      <dgm:spPr/>
      <dgm:t>
        <a:bodyPr/>
        <a:lstStyle/>
        <a:p>
          <a:endParaRPr lang="zh-CN" altLang="en-US"/>
        </a:p>
      </dgm:t>
    </dgm:pt>
    <dgm:pt modelId="{C9EB5BA4-8D64-45B9-8EBC-AFDDC1B2DFD0}">
      <dgm:prSet phldrT="[文本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rPr>
            <a:t>用户特征</a:t>
          </a:r>
          <a:endParaRPr lang="zh-CN" altLang="en-US" dirty="0"/>
        </a:p>
      </dgm:t>
    </dgm:pt>
    <dgm:pt modelId="{0CB03039-DD97-4D63-BC03-F24B3D34FE36}" type="parTrans" cxnId="{4DD6C814-B008-47F3-9C1B-10B6967686B2}">
      <dgm:prSet/>
      <dgm:spPr/>
      <dgm:t>
        <a:bodyPr/>
        <a:lstStyle/>
        <a:p>
          <a:endParaRPr lang="zh-CN" altLang="en-US"/>
        </a:p>
      </dgm:t>
    </dgm:pt>
    <dgm:pt modelId="{483847E5-790A-4201-A39E-6E14C45A5168}" type="sibTrans" cxnId="{4DD6C814-B008-47F3-9C1B-10B6967686B2}">
      <dgm:prSet/>
      <dgm:spPr/>
      <dgm:t>
        <a:bodyPr/>
        <a:lstStyle/>
        <a:p>
          <a:endParaRPr lang="zh-CN" altLang="en-US"/>
        </a:p>
      </dgm:t>
    </dgm:pt>
    <dgm:pt modelId="{0F747B20-E201-4583-8D85-473607D91DF5}">
      <dgm:prSet phldrT="[文本]"/>
      <dgm:spPr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rPr>
            <a:t>用户兴趣、年龄、性别等，进行打分排序</a:t>
          </a:r>
          <a:endParaRPr lang="zh-CN" altLang="en-US" dirty="0"/>
        </a:p>
      </dgm:t>
    </dgm:pt>
    <dgm:pt modelId="{318BA5F4-EFFE-448B-8426-740272FD7450}" type="parTrans" cxnId="{F39A57FA-81AA-46BF-A767-07F718F5887A}">
      <dgm:prSet/>
      <dgm:spPr/>
      <dgm:t>
        <a:bodyPr/>
        <a:lstStyle/>
        <a:p>
          <a:endParaRPr lang="zh-CN" altLang="en-US"/>
        </a:p>
      </dgm:t>
    </dgm:pt>
    <dgm:pt modelId="{67E5BB59-58B3-421C-8053-96A66E1BA645}" type="sibTrans" cxnId="{F39A57FA-81AA-46BF-A767-07F718F5887A}">
      <dgm:prSet/>
      <dgm:spPr/>
      <dgm:t>
        <a:bodyPr/>
        <a:lstStyle/>
        <a:p>
          <a:endParaRPr lang="zh-CN" altLang="en-US"/>
        </a:p>
      </dgm:t>
    </dgm:pt>
    <dgm:pt modelId="{6625DFBD-D1B1-41A3-9F15-1FD9671C42A9}">
      <dgm:prSet phldrT="[文本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zh-CN" altLang="en-US" dirty="0"/>
            <a:t>运营策略</a:t>
          </a:r>
        </a:p>
      </dgm:t>
    </dgm:pt>
    <dgm:pt modelId="{F6CF5210-8D94-40BE-849E-D5F21A47B406}" type="parTrans" cxnId="{4EBC39D2-5272-44CA-9953-AF45E8DA559E}">
      <dgm:prSet/>
      <dgm:spPr/>
      <dgm:t>
        <a:bodyPr/>
        <a:lstStyle/>
        <a:p>
          <a:endParaRPr lang="zh-CN" altLang="en-US"/>
        </a:p>
      </dgm:t>
    </dgm:pt>
    <dgm:pt modelId="{2289A7CF-57AD-471B-9975-70ED75B95CA1}" type="sibTrans" cxnId="{4EBC39D2-5272-44CA-9953-AF45E8DA559E}">
      <dgm:prSet/>
      <dgm:spPr/>
      <dgm:t>
        <a:bodyPr/>
        <a:lstStyle/>
        <a:p>
          <a:endParaRPr lang="zh-CN" altLang="en-US"/>
        </a:p>
      </dgm:t>
    </dgm:pt>
    <dgm:pt modelId="{FEC43332-47EC-49C0-B5B9-177B8B2129B3}">
      <dgm:prSet phldrT="[文本]"/>
      <dgm:spPr>
        <a:solidFill>
          <a:schemeClr val="bg1">
            <a:alpha val="90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rPr>
            <a:t>某类文章需要增加曝光</a:t>
          </a:r>
          <a:endParaRPr lang="zh-CN" altLang="en-US" dirty="0"/>
        </a:p>
      </dgm:t>
    </dgm:pt>
    <dgm:pt modelId="{2AA27E01-602A-4CFA-8F9D-0B5A84B1061F}" type="parTrans" cxnId="{9FA455D9-26A2-4316-8567-0BF7AA3097AA}">
      <dgm:prSet/>
      <dgm:spPr/>
      <dgm:t>
        <a:bodyPr/>
        <a:lstStyle/>
        <a:p>
          <a:endParaRPr lang="zh-CN" altLang="en-US"/>
        </a:p>
      </dgm:t>
    </dgm:pt>
    <dgm:pt modelId="{BFDD05DE-9C62-4092-AB18-099CE60DC4A4}" type="sibTrans" cxnId="{9FA455D9-26A2-4316-8567-0BF7AA3097AA}">
      <dgm:prSet/>
      <dgm:spPr/>
      <dgm:t>
        <a:bodyPr/>
        <a:lstStyle/>
        <a:p>
          <a:endParaRPr lang="zh-CN" altLang="en-US"/>
        </a:p>
      </dgm:t>
    </dgm:pt>
    <dgm:pt modelId="{1559960F-8A9B-4DD4-8F1E-67293394D78A}" type="pres">
      <dgm:prSet presAssocID="{E498CE08-0EAE-41AD-B7A4-234D0ABB4D8A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320587BA-1EBC-4997-B58B-CE402EF28A43}" type="pres">
      <dgm:prSet presAssocID="{E498CE08-0EAE-41AD-B7A4-234D0ABB4D8A}" presName="children" presStyleCnt="0"/>
      <dgm:spPr/>
    </dgm:pt>
    <dgm:pt modelId="{CA9657A9-8ECF-4961-B348-AC1E3261B106}" type="pres">
      <dgm:prSet presAssocID="{E498CE08-0EAE-41AD-B7A4-234D0ABB4D8A}" presName="child1group" presStyleCnt="0"/>
      <dgm:spPr/>
    </dgm:pt>
    <dgm:pt modelId="{2582B1D3-A0EC-46E6-BDD3-9E983803A8B7}" type="pres">
      <dgm:prSet presAssocID="{E498CE08-0EAE-41AD-B7A4-234D0ABB4D8A}" presName="child1" presStyleLbl="bgAcc1" presStyleIdx="0" presStyleCnt="4"/>
      <dgm:spPr/>
    </dgm:pt>
    <dgm:pt modelId="{BF0282E9-B8A5-419E-A2B7-30810CF6CC87}" type="pres">
      <dgm:prSet presAssocID="{E498CE08-0EAE-41AD-B7A4-234D0ABB4D8A}" presName="child1Text" presStyleLbl="bgAcc1" presStyleIdx="0" presStyleCnt="4">
        <dgm:presLayoutVars>
          <dgm:bulletEnabled val="1"/>
        </dgm:presLayoutVars>
      </dgm:prSet>
      <dgm:spPr/>
    </dgm:pt>
    <dgm:pt modelId="{E2DE1DEE-08D5-4DB6-B85B-B9B083531C0E}" type="pres">
      <dgm:prSet presAssocID="{E498CE08-0EAE-41AD-B7A4-234D0ABB4D8A}" presName="child2group" presStyleCnt="0"/>
      <dgm:spPr/>
    </dgm:pt>
    <dgm:pt modelId="{35841168-60B3-47E0-8800-E70D85DB064D}" type="pres">
      <dgm:prSet presAssocID="{E498CE08-0EAE-41AD-B7A4-234D0ABB4D8A}" presName="child2" presStyleLbl="bgAcc1" presStyleIdx="1" presStyleCnt="4"/>
      <dgm:spPr/>
    </dgm:pt>
    <dgm:pt modelId="{8CAC396B-BFFA-4CA0-9EF8-A3F615D9E751}" type="pres">
      <dgm:prSet presAssocID="{E498CE08-0EAE-41AD-B7A4-234D0ABB4D8A}" presName="child2Text" presStyleLbl="bgAcc1" presStyleIdx="1" presStyleCnt="4">
        <dgm:presLayoutVars>
          <dgm:bulletEnabled val="1"/>
        </dgm:presLayoutVars>
      </dgm:prSet>
      <dgm:spPr/>
    </dgm:pt>
    <dgm:pt modelId="{5765660F-B94A-444C-A318-6290F01BC258}" type="pres">
      <dgm:prSet presAssocID="{E498CE08-0EAE-41AD-B7A4-234D0ABB4D8A}" presName="child3group" presStyleCnt="0"/>
      <dgm:spPr/>
    </dgm:pt>
    <dgm:pt modelId="{C87F9DE8-4470-4D66-A299-AFC7C4947F8E}" type="pres">
      <dgm:prSet presAssocID="{E498CE08-0EAE-41AD-B7A4-234D0ABB4D8A}" presName="child3" presStyleLbl="bgAcc1" presStyleIdx="2" presStyleCnt="4"/>
      <dgm:spPr/>
    </dgm:pt>
    <dgm:pt modelId="{5FA30235-8290-4164-BFB8-BF429691D00B}" type="pres">
      <dgm:prSet presAssocID="{E498CE08-0EAE-41AD-B7A4-234D0ABB4D8A}" presName="child3Text" presStyleLbl="bgAcc1" presStyleIdx="2" presStyleCnt="4">
        <dgm:presLayoutVars>
          <dgm:bulletEnabled val="1"/>
        </dgm:presLayoutVars>
      </dgm:prSet>
      <dgm:spPr/>
    </dgm:pt>
    <dgm:pt modelId="{754BFA2C-4529-404E-8DED-9A41C1DCA0FC}" type="pres">
      <dgm:prSet presAssocID="{E498CE08-0EAE-41AD-B7A4-234D0ABB4D8A}" presName="child4group" presStyleCnt="0"/>
      <dgm:spPr/>
    </dgm:pt>
    <dgm:pt modelId="{926414B9-B36E-481E-91A9-F1906F2EFCAC}" type="pres">
      <dgm:prSet presAssocID="{E498CE08-0EAE-41AD-B7A4-234D0ABB4D8A}" presName="child4" presStyleLbl="bgAcc1" presStyleIdx="3" presStyleCnt="4"/>
      <dgm:spPr/>
    </dgm:pt>
    <dgm:pt modelId="{35A8BDBF-6DE3-4FFE-9880-36A89E65271C}" type="pres">
      <dgm:prSet presAssocID="{E498CE08-0EAE-41AD-B7A4-234D0ABB4D8A}" presName="child4Text" presStyleLbl="bgAcc1" presStyleIdx="3" presStyleCnt="4">
        <dgm:presLayoutVars>
          <dgm:bulletEnabled val="1"/>
        </dgm:presLayoutVars>
      </dgm:prSet>
      <dgm:spPr/>
    </dgm:pt>
    <dgm:pt modelId="{53DC7EB5-1CB7-4B71-BA07-884B139065F4}" type="pres">
      <dgm:prSet presAssocID="{E498CE08-0EAE-41AD-B7A4-234D0ABB4D8A}" presName="childPlaceholder" presStyleCnt="0"/>
      <dgm:spPr/>
    </dgm:pt>
    <dgm:pt modelId="{2AC537FC-6D19-407B-B98C-4794EEB78C9F}" type="pres">
      <dgm:prSet presAssocID="{E498CE08-0EAE-41AD-B7A4-234D0ABB4D8A}" presName="circle" presStyleCnt="0"/>
      <dgm:spPr/>
    </dgm:pt>
    <dgm:pt modelId="{A5E7055F-8691-4D27-8CC1-BB1155BFFCCE}" type="pres">
      <dgm:prSet presAssocID="{E498CE08-0EAE-41AD-B7A4-234D0ABB4D8A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110930DD-7912-49D0-93EC-938447AC81A5}" type="pres">
      <dgm:prSet presAssocID="{E498CE08-0EAE-41AD-B7A4-234D0ABB4D8A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2347CF15-28BD-4306-97D6-36012F716C17}" type="pres">
      <dgm:prSet presAssocID="{E498CE08-0EAE-41AD-B7A4-234D0ABB4D8A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465DB2B2-18E4-4DF6-A6E3-DDB34A856CDB}" type="pres">
      <dgm:prSet presAssocID="{E498CE08-0EAE-41AD-B7A4-234D0ABB4D8A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D20B13D4-641B-45A7-B267-11B2EA1E20E9}" type="pres">
      <dgm:prSet presAssocID="{E498CE08-0EAE-41AD-B7A4-234D0ABB4D8A}" presName="quadrantPlaceholder" presStyleCnt="0"/>
      <dgm:spPr/>
    </dgm:pt>
    <dgm:pt modelId="{B805FD7B-2E79-4C42-A53F-340EC7BA1A14}" type="pres">
      <dgm:prSet presAssocID="{E498CE08-0EAE-41AD-B7A4-234D0ABB4D8A}" presName="center1" presStyleLbl="fgShp" presStyleIdx="0" presStyleCnt="2"/>
      <dgm:spPr>
        <a:solidFill>
          <a:schemeClr val="bg1"/>
        </a:solidFill>
      </dgm:spPr>
    </dgm:pt>
    <dgm:pt modelId="{23F7CACD-75CA-4891-B32B-987C013D9B42}" type="pres">
      <dgm:prSet presAssocID="{E498CE08-0EAE-41AD-B7A4-234D0ABB4D8A}" presName="center2" presStyleLbl="fgShp" presStyleIdx="1" presStyleCnt="2"/>
      <dgm:spPr>
        <a:solidFill>
          <a:schemeClr val="bg1"/>
        </a:solidFill>
        <a:ln>
          <a:solidFill>
            <a:schemeClr val="bg1"/>
          </a:solidFill>
        </a:ln>
      </dgm:spPr>
    </dgm:pt>
  </dgm:ptLst>
  <dgm:cxnLst>
    <dgm:cxn modelId="{DF9BA100-3DA2-4026-8BA4-4AD8C9459625}" srcId="{E47C677C-7B50-45AA-B1A0-00CB7E0675F8}" destId="{3DBA74DF-BAEF-4D79-A993-20A618D2BB01}" srcOrd="0" destOrd="0" parTransId="{ACE7936A-9954-4B81-BBD9-4B32BBF00161}" sibTransId="{C7435C53-CA1F-41E0-B2A5-768DDE4B673A}"/>
    <dgm:cxn modelId="{4DD6C814-B008-47F3-9C1B-10B6967686B2}" srcId="{E498CE08-0EAE-41AD-B7A4-234D0ABB4D8A}" destId="{C9EB5BA4-8D64-45B9-8EBC-AFDDC1B2DFD0}" srcOrd="2" destOrd="0" parTransId="{0CB03039-DD97-4D63-BC03-F24B3D34FE36}" sibTransId="{483847E5-790A-4201-A39E-6E14C45A5168}"/>
    <dgm:cxn modelId="{43F33629-F21A-4F69-9B39-FEC7E8509273}" type="presOf" srcId="{8792DE30-38B0-4150-863E-D38930216C0C}" destId="{2582B1D3-A0EC-46E6-BDD3-9E983803A8B7}" srcOrd="0" destOrd="0" presId="urn:microsoft.com/office/officeart/2005/8/layout/cycle4"/>
    <dgm:cxn modelId="{0EFBE630-3FAA-46FC-93D4-D9E6E80C13F4}" srcId="{E498CE08-0EAE-41AD-B7A4-234D0ABB4D8A}" destId="{E47C677C-7B50-45AA-B1A0-00CB7E0675F8}" srcOrd="1" destOrd="0" parTransId="{C4E6D8B5-2D5C-4187-933A-CF879A9D2D3A}" sibTransId="{54881AD2-64BE-4DFC-91F0-F713A94A0FEE}"/>
    <dgm:cxn modelId="{3FFDB03C-6CBD-4BD0-A5AD-5E85633C641E}" srcId="{03B28575-F8A8-4196-9C58-3FD76D81BC61}" destId="{8792DE30-38B0-4150-863E-D38930216C0C}" srcOrd="0" destOrd="0" parTransId="{9A958541-C710-47BE-8262-64777378AAED}" sibTransId="{1EF7E87B-B8EF-4041-8778-826BDFB42F83}"/>
    <dgm:cxn modelId="{A23BA04F-AE93-491C-95A3-4227CF02352B}" type="presOf" srcId="{8792DE30-38B0-4150-863E-D38930216C0C}" destId="{BF0282E9-B8A5-419E-A2B7-30810CF6CC87}" srcOrd="1" destOrd="0" presId="urn:microsoft.com/office/officeart/2005/8/layout/cycle4"/>
    <dgm:cxn modelId="{EA69DA78-EE65-4C81-B563-6B69AEBA815D}" type="presOf" srcId="{E498CE08-0EAE-41AD-B7A4-234D0ABB4D8A}" destId="{1559960F-8A9B-4DD4-8F1E-67293394D78A}" srcOrd="0" destOrd="0" presId="urn:microsoft.com/office/officeart/2005/8/layout/cycle4"/>
    <dgm:cxn modelId="{B8FBA079-A153-4D95-A733-A5016C94A80E}" type="presOf" srcId="{3DBA74DF-BAEF-4D79-A993-20A618D2BB01}" destId="{35841168-60B3-47E0-8800-E70D85DB064D}" srcOrd="0" destOrd="0" presId="urn:microsoft.com/office/officeart/2005/8/layout/cycle4"/>
    <dgm:cxn modelId="{D5B5A87B-EB89-4845-8561-4A836CA965D2}" type="presOf" srcId="{0F747B20-E201-4583-8D85-473607D91DF5}" destId="{C87F9DE8-4470-4D66-A299-AFC7C4947F8E}" srcOrd="0" destOrd="0" presId="urn:microsoft.com/office/officeart/2005/8/layout/cycle4"/>
    <dgm:cxn modelId="{BF05307D-44EF-4096-A92C-68B27EB6CC6E}" type="presOf" srcId="{FEC43332-47EC-49C0-B5B9-177B8B2129B3}" destId="{35A8BDBF-6DE3-4FFE-9880-36A89E65271C}" srcOrd="1" destOrd="0" presId="urn:microsoft.com/office/officeart/2005/8/layout/cycle4"/>
    <dgm:cxn modelId="{CA520582-8DF9-4165-92ED-B39BEC4FAF56}" type="presOf" srcId="{0F747B20-E201-4583-8D85-473607D91DF5}" destId="{5FA30235-8290-4164-BFB8-BF429691D00B}" srcOrd="1" destOrd="0" presId="urn:microsoft.com/office/officeart/2005/8/layout/cycle4"/>
    <dgm:cxn modelId="{92D42588-5797-4814-8430-A9A59126B935}" srcId="{E498CE08-0EAE-41AD-B7A4-234D0ABB4D8A}" destId="{03B28575-F8A8-4196-9C58-3FD76D81BC61}" srcOrd="0" destOrd="0" parTransId="{5FD362FF-FACA-4F8E-8FA0-13F2CA778DBD}" sibTransId="{18343C87-24DE-452E-8AEA-8E2F9FEB3182}"/>
    <dgm:cxn modelId="{2B4A5C88-4511-430F-85DE-9EFD33269EAB}" type="presOf" srcId="{E47C677C-7B50-45AA-B1A0-00CB7E0675F8}" destId="{110930DD-7912-49D0-93EC-938447AC81A5}" srcOrd="0" destOrd="0" presId="urn:microsoft.com/office/officeart/2005/8/layout/cycle4"/>
    <dgm:cxn modelId="{9190BE8D-1770-4EFE-8B8D-149C789EA47B}" type="presOf" srcId="{FEC43332-47EC-49C0-B5B9-177B8B2129B3}" destId="{926414B9-B36E-481E-91A9-F1906F2EFCAC}" srcOrd="0" destOrd="0" presId="urn:microsoft.com/office/officeart/2005/8/layout/cycle4"/>
    <dgm:cxn modelId="{4F331493-D5B2-4071-AA3B-C088BEA5F08A}" type="presOf" srcId="{6625DFBD-D1B1-41A3-9F15-1FD9671C42A9}" destId="{465DB2B2-18E4-4DF6-A6E3-DDB34A856CDB}" srcOrd="0" destOrd="0" presId="urn:microsoft.com/office/officeart/2005/8/layout/cycle4"/>
    <dgm:cxn modelId="{4EBC39D2-5272-44CA-9953-AF45E8DA559E}" srcId="{E498CE08-0EAE-41AD-B7A4-234D0ABB4D8A}" destId="{6625DFBD-D1B1-41A3-9F15-1FD9671C42A9}" srcOrd="3" destOrd="0" parTransId="{F6CF5210-8D94-40BE-849E-D5F21A47B406}" sibTransId="{2289A7CF-57AD-471B-9975-70ED75B95CA1}"/>
    <dgm:cxn modelId="{9FA455D9-26A2-4316-8567-0BF7AA3097AA}" srcId="{6625DFBD-D1B1-41A3-9F15-1FD9671C42A9}" destId="{FEC43332-47EC-49C0-B5B9-177B8B2129B3}" srcOrd="0" destOrd="0" parTransId="{2AA27E01-602A-4CFA-8F9D-0B5A84B1061F}" sibTransId="{BFDD05DE-9C62-4092-AB18-099CE60DC4A4}"/>
    <dgm:cxn modelId="{A0D7A7E9-A18A-44FD-A52D-EF36DDA06242}" type="presOf" srcId="{C9EB5BA4-8D64-45B9-8EBC-AFDDC1B2DFD0}" destId="{2347CF15-28BD-4306-97D6-36012F716C17}" srcOrd="0" destOrd="0" presId="urn:microsoft.com/office/officeart/2005/8/layout/cycle4"/>
    <dgm:cxn modelId="{F39A57FA-81AA-46BF-A767-07F718F5887A}" srcId="{C9EB5BA4-8D64-45B9-8EBC-AFDDC1B2DFD0}" destId="{0F747B20-E201-4583-8D85-473607D91DF5}" srcOrd="0" destOrd="0" parTransId="{318BA5F4-EFFE-448B-8426-740272FD7450}" sibTransId="{67E5BB59-58B3-421C-8053-96A66E1BA645}"/>
    <dgm:cxn modelId="{884C87FC-B4C4-47A1-9369-9A119F5721FF}" type="presOf" srcId="{3DBA74DF-BAEF-4D79-A993-20A618D2BB01}" destId="{8CAC396B-BFFA-4CA0-9EF8-A3F615D9E751}" srcOrd="1" destOrd="0" presId="urn:microsoft.com/office/officeart/2005/8/layout/cycle4"/>
    <dgm:cxn modelId="{F58F58FF-C7E2-4CB0-8048-2974F99CD273}" type="presOf" srcId="{03B28575-F8A8-4196-9C58-3FD76D81BC61}" destId="{A5E7055F-8691-4D27-8CC1-BB1155BFFCCE}" srcOrd="0" destOrd="0" presId="urn:microsoft.com/office/officeart/2005/8/layout/cycle4"/>
    <dgm:cxn modelId="{E7AB61CE-7DA8-47E6-B112-1832F3C502D4}" type="presParOf" srcId="{1559960F-8A9B-4DD4-8F1E-67293394D78A}" destId="{320587BA-1EBC-4997-B58B-CE402EF28A43}" srcOrd="0" destOrd="0" presId="urn:microsoft.com/office/officeart/2005/8/layout/cycle4"/>
    <dgm:cxn modelId="{5AABE66F-CBFC-417C-8A7B-3305DEB3CCDB}" type="presParOf" srcId="{320587BA-1EBC-4997-B58B-CE402EF28A43}" destId="{CA9657A9-8ECF-4961-B348-AC1E3261B106}" srcOrd="0" destOrd="0" presId="urn:microsoft.com/office/officeart/2005/8/layout/cycle4"/>
    <dgm:cxn modelId="{44226372-7210-41E7-8892-9892953B97CD}" type="presParOf" srcId="{CA9657A9-8ECF-4961-B348-AC1E3261B106}" destId="{2582B1D3-A0EC-46E6-BDD3-9E983803A8B7}" srcOrd="0" destOrd="0" presId="urn:microsoft.com/office/officeart/2005/8/layout/cycle4"/>
    <dgm:cxn modelId="{E0EDA931-FDB9-4070-8C9E-D1C6C50A2AAA}" type="presParOf" srcId="{CA9657A9-8ECF-4961-B348-AC1E3261B106}" destId="{BF0282E9-B8A5-419E-A2B7-30810CF6CC87}" srcOrd="1" destOrd="0" presId="urn:microsoft.com/office/officeart/2005/8/layout/cycle4"/>
    <dgm:cxn modelId="{5C4917BB-2083-47F6-8BFE-2B90876C59A9}" type="presParOf" srcId="{320587BA-1EBC-4997-B58B-CE402EF28A43}" destId="{E2DE1DEE-08D5-4DB6-B85B-B9B083531C0E}" srcOrd="1" destOrd="0" presId="urn:microsoft.com/office/officeart/2005/8/layout/cycle4"/>
    <dgm:cxn modelId="{79D0A22A-169A-492E-9301-FF5797B636FA}" type="presParOf" srcId="{E2DE1DEE-08D5-4DB6-B85B-B9B083531C0E}" destId="{35841168-60B3-47E0-8800-E70D85DB064D}" srcOrd="0" destOrd="0" presId="urn:microsoft.com/office/officeart/2005/8/layout/cycle4"/>
    <dgm:cxn modelId="{3AF3CD72-2CDE-471C-8F78-C3735F4058E8}" type="presParOf" srcId="{E2DE1DEE-08D5-4DB6-B85B-B9B083531C0E}" destId="{8CAC396B-BFFA-4CA0-9EF8-A3F615D9E751}" srcOrd="1" destOrd="0" presId="urn:microsoft.com/office/officeart/2005/8/layout/cycle4"/>
    <dgm:cxn modelId="{4C22270B-55C5-4118-B8A7-E558CFC93333}" type="presParOf" srcId="{320587BA-1EBC-4997-B58B-CE402EF28A43}" destId="{5765660F-B94A-444C-A318-6290F01BC258}" srcOrd="2" destOrd="0" presId="urn:microsoft.com/office/officeart/2005/8/layout/cycle4"/>
    <dgm:cxn modelId="{675A1B5B-44E2-4E00-A15B-D9AA7ABFB589}" type="presParOf" srcId="{5765660F-B94A-444C-A318-6290F01BC258}" destId="{C87F9DE8-4470-4D66-A299-AFC7C4947F8E}" srcOrd="0" destOrd="0" presId="urn:microsoft.com/office/officeart/2005/8/layout/cycle4"/>
    <dgm:cxn modelId="{C1CB4467-EFDD-4D92-A1BD-9074E071FF19}" type="presParOf" srcId="{5765660F-B94A-444C-A318-6290F01BC258}" destId="{5FA30235-8290-4164-BFB8-BF429691D00B}" srcOrd="1" destOrd="0" presId="urn:microsoft.com/office/officeart/2005/8/layout/cycle4"/>
    <dgm:cxn modelId="{BB0E1217-52D8-4C9D-8CA3-65A9A6A89250}" type="presParOf" srcId="{320587BA-1EBC-4997-B58B-CE402EF28A43}" destId="{754BFA2C-4529-404E-8DED-9A41C1DCA0FC}" srcOrd="3" destOrd="0" presId="urn:microsoft.com/office/officeart/2005/8/layout/cycle4"/>
    <dgm:cxn modelId="{6DA7550F-4C53-475E-8F38-1EB903024945}" type="presParOf" srcId="{754BFA2C-4529-404E-8DED-9A41C1DCA0FC}" destId="{926414B9-B36E-481E-91A9-F1906F2EFCAC}" srcOrd="0" destOrd="0" presId="urn:microsoft.com/office/officeart/2005/8/layout/cycle4"/>
    <dgm:cxn modelId="{7CD02490-C4C2-4741-992C-D625EE57EF63}" type="presParOf" srcId="{754BFA2C-4529-404E-8DED-9A41C1DCA0FC}" destId="{35A8BDBF-6DE3-4FFE-9880-36A89E65271C}" srcOrd="1" destOrd="0" presId="urn:microsoft.com/office/officeart/2005/8/layout/cycle4"/>
    <dgm:cxn modelId="{ACBBC034-A440-48F5-B73F-7CAE1FD23799}" type="presParOf" srcId="{320587BA-1EBC-4997-B58B-CE402EF28A43}" destId="{53DC7EB5-1CB7-4B71-BA07-884B139065F4}" srcOrd="4" destOrd="0" presId="urn:microsoft.com/office/officeart/2005/8/layout/cycle4"/>
    <dgm:cxn modelId="{86138948-3A2B-4FB4-B57D-11CA4D554B7C}" type="presParOf" srcId="{1559960F-8A9B-4DD4-8F1E-67293394D78A}" destId="{2AC537FC-6D19-407B-B98C-4794EEB78C9F}" srcOrd="1" destOrd="0" presId="urn:microsoft.com/office/officeart/2005/8/layout/cycle4"/>
    <dgm:cxn modelId="{BF05632D-CB57-4CD4-9F87-A4DD57A306BF}" type="presParOf" srcId="{2AC537FC-6D19-407B-B98C-4794EEB78C9F}" destId="{A5E7055F-8691-4D27-8CC1-BB1155BFFCCE}" srcOrd="0" destOrd="0" presId="urn:microsoft.com/office/officeart/2005/8/layout/cycle4"/>
    <dgm:cxn modelId="{4DE70EB1-40D1-4E34-8A86-5CDC4BFA0097}" type="presParOf" srcId="{2AC537FC-6D19-407B-B98C-4794EEB78C9F}" destId="{110930DD-7912-49D0-93EC-938447AC81A5}" srcOrd="1" destOrd="0" presId="urn:microsoft.com/office/officeart/2005/8/layout/cycle4"/>
    <dgm:cxn modelId="{F4FAFD11-9205-42FA-8ECF-A221E7C4CEBA}" type="presParOf" srcId="{2AC537FC-6D19-407B-B98C-4794EEB78C9F}" destId="{2347CF15-28BD-4306-97D6-36012F716C17}" srcOrd="2" destOrd="0" presId="urn:microsoft.com/office/officeart/2005/8/layout/cycle4"/>
    <dgm:cxn modelId="{16453C02-8A78-4218-8F53-76C9CB0D99AF}" type="presParOf" srcId="{2AC537FC-6D19-407B-B98C-4794EEB78C9F}" destId="{465DB2B2-18E4-4DF6-A6E3-DDB34A856CDB}" srcOrd="3" destOrd="0" presId="urn:microsoft.com/office/officeart/2005/8/layout/cycle4"/>
    <dgm:cxn modelId="{64B772B5-B0AF-4234-9705-09472DD298CD}" type="presParOf" srcId="{2AC537FC-6D19-407B-B98C-4794EEB78C9F}" destId="{D20B13D4-641B-45A7-B267-11B2EA1E20E9}" srcOrd="4" destOrd="0" presId="urn:microsoft.com/office/officeart/2005/8/layout/cycle4"/>
    <dgm:cxn modelId="{59911234-9165-49DC-BAA1-4D3E3ACA8343}" type="presParOf" srcId="{1559960F-8A9B-4DD4-8F1E-67293394D78A}" destId="{B805FD7B-2E79-4C42-A53F-340EC7BA1A14}" srcOrd="2" destOrd="0" presId="urn:microsoft.com/office/officeart/2005/8/layout/cycle4"/>
    <dgm:cxn modelId="{04CF7D51-1748-4D60-BCB6-627BC17F6089}" type="presParOf" srcId="{1559960F-8A9B-4DD4-8F1E-67293394D78A}" destId="{23F7CACD-75CA-4891-B32B-987C013D9B42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F9DE8-4470-4D66-A299-AFC7C4947F8E}">
      <dsp:nvSpPr>
        <dsp:cNvPr id="0" name=""/>
        <dsp:cNvSpPr/>
      </dsp:nvSpPr>
      <dsp:spPr>
        <a:xfrm>
          <a:off x="7313312" y="5857182"/>
          <a:ext cx="4255070" cy="27563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26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用户兴趣、年龄、性别等，进行打分排序</a:t>
          </a:r>
          <a:endParaRPr lang="zh-CN" altLang="en-US" sz="2600" kern="1200" dirty="0"/>
        </a:p>
      </dsp:txBody>
      <dsp:txXfrm>
        <a:off x="8650380" y="6606810"/>
        <a:ext cx="2857455" cy="1946146"/>
      </dsp:txXfrm>
    </dsp:sp>
    <dsp:sp modelId="{926414B9-B36E-481E-91A9-F1906F2EFCAC}">
      <dsp:nvSpPr>
        <dsp:cNvPr id="0" name=""/>
        <dsp:cNvSpPr/>
      </dsp:nvSpPr>
      <dsp:spPr>
        <a:xfrm>
          <a:off x="370828" y="5857182"/>
          <a:ext cx="4255070" cy="2756321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某类文章需要增加曝光</a:t>
          </a:r>
          <a:endParaRPr lang="zh-CN" altLang="en-US" sz="2600" kern="1200" dirty="0"/>
        </a:p>
      </dsp:txBody>
      <dsp:txXfrm>
        <a:off x="431375" y="6606810"/>
        <a:ext cx="2857455" cy="1946146"/>
      </dsp:txXfrm>
    </dsp:sp>
    <dsp:sp modelId="{35841168-60B3-47E0-8800-E70D85DB064D}">
      <dsp:nvSpPr>
        <dsp:cNvPr id="0" name=""/>
        <dsp:cNvSpPr/>
      </dsp:nvSpPr>
      <dsp:spPr>
        <a:xfrm>
          <a:off x="7313312" y="0"/>
          <a:ext cx="4255070" cy="27563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文章的地理位置属性、时间属性、网络天气等</a:t>
          </a:r>
          <a:endParaRPr lang="zh-CN" altLang="en-US" sz="2600" kern="1200" dirty="0"/>
        </a:p>
      </dsp:txBody>
      <dsp:txXfrm>
        <a:off x="8650380" y="60547"/>
        <a:ext cx="2857455" cy="1946146"/>
      </dsp:txXfrm>
    </dsp:sp>
    <dsp:sp modelId="{2582B1D3-A0EC-46E6-BDD3-9E983803A8B7}">
      <dsp:nvSpPr>
        <dsp:cNvPr id="0" name=""/>
        <dsp:cNvSpPr/>
      </dsp:nvSpPr>
      <dsp:spPr>
        <a:xfrm>
          <a:off x="370828" y="0"/>
          <a:ext cx="4255070" cy="27563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增加 </a:t>
          </a:r>
          <a:r>
            <a:rPr lang="en-US" altLang="zh-CN" sz="26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title/head picture </a:t>
          </a:r>
          <a:r>
            <a:rPr lang="zh-CN" altLang="en-US" sz="26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等相似度得分</a:t>
          </a:r>
          <a:endParaRPr lang="zh-CN" altLang="en-US" sz="2600" kern="1200" dirty="0"/>
        </a:p>
      </dsp:txBody>
      <dsp:txXfrm>
        <a:off x="431375" y="60547"/>
        <a:ext cx="2857455" cy="1946146"/>
      </dsp:txXfrm>
    </dsp:sp>
    <dsp:sp modelId="{A5E7055F-8691-4D27-8CC1-BB1155BFFCCE}">
      <dsp:nvSpPr>
        <dsp:cNvPr id="0" name=""/>
        <dsp:cNvSpPr/>
      </dsp:nvSpPr>
      <dsp:spPr>
        <a:xfrm>
          <a:off x="2153823" y="490969"/>
          <a:ext cx="3729647" cy="3729647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zh-CN" altLang="en-US" sz="48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文章特征</a:t>
          </a:r>
          <a:endParaRPr lang="zh-CN" altLang="en-US" sz="4800" kern="1200" dirty="0"/>
        </a:p>
      </dsp:txBody>
      <dsp:txXfrm>
        <a:off x="3246211" y="1583357"/>
        <a:ext cx="2637259" cy="2637259"/>
      </dsp:txXfrm>
    </dsp:sp>
    <dsp:sp modelId="{110930DD-7912-49D0-93EC-938447AC81A5}">
      <dsp:nvSpPr>
        <dsp:cNvPr id="0" name=""/>
        <dsp:cNvSpPr/>
      </dsp:nvSpPr>
      <dsp:spPr>
        <a:xfrm rot="5400000">
          <a:off x="6055741" y="490969"/>
          <a:ext cx="3729647" cy="3729647"/>
        </a:xfrm>
        <a:prstGeom prst="pieWedge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上下文环境</a:t>
          </a:r>
          <a:endParaRPr lang="zh-CN" altLang="en-US" sz="4800" kern="1200" dirty="0"/>
        </a:p>
      </dsp:txBody>
      <dsp:txXfrm rot="-5400000">
        <a:off x="6055741" y="1583357"/>
        <a:ext cx="2637259" cy="2637259"/>
      </dsp:txXfrm>
    </dsp:sp>
    <dsp:sp modelId="{2347CF15-28BD-4306-97D6-36012F716C17}">
      <dsp:nvSpPr>
        <dsp:cNvPr id="0" name=""/>
        <dsp:cNvSpPr/>
      </dsp:nvSpPr>
      <dsp:spPr>
        <a:xfrm rot="10800000">
          <a:off x="6055741" y="4392887"/>
          <a:ext cx="3729647" cy="3729647"/>
        </a:xfrm>
        <a:prstGeom prst="pieWedge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b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用户特征</a:t>
          </a:r>
          <a:endParaRPr lang="zh-CN" altLang="en-US" sz="4800" kern="1200" dirty="0"/>
        </a:p>
      </dsp:txBody>
      <dsp:txXfrm rot="10800000">
        <a:off x="6055741" y="4392887"/>
        <a:ext cx="2637259" cy="2637259"/>
      </dsp:txXfrm>
    </dsp:sp>
    <dsp:sp modelId="{465DB2B2-18E4-4DF6-A6E3-DDB34A856CDB}">
      <dsp:nvSpPr>
        <dsp:cNvPr id="0" name=""/>
        <dsp:cNvSpPr/>
      </dsp:nvSpPr>
      <dsp:spPr>
        <a:xfrm rot="16200000">
          <a:off x="2153823" y="4392887"/>
          <a:ext cx="3729647" cy="3729647"/>
        </a:xfrm>
        <a:prstGeom prst="pieWedg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运营策略</a:t>
          </a:r>
        </a:p>
      </dsp:txBody>
      <dsp:txXfrm rot="5400000">
        <a:off x="3246211" y="4392887"/>
        <a:ext cx="2637259" cy="2637259"/>
      </dsp:txXfrm>
    </dsp:sp>
    <dsp:sp modelId="{B805FD7B-2E79-4C42-A53F-340EC7BA1A14}">
      <dsp:nvSpPr>
        <dsp:cNvPr id="0" name=""/>
        <dsp:cNvSpPr/>
      </dsp:nvSpPr>
      <dsp:spPr>
        <a:xfrm>
          <a:off x="5325746" y="3531536"/>
          <a:ext cx="1287718" cy="1119755"/>
        </a:xfrm>
        <a:prstGeom prst="circularArrow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F7CACD-75CA-4891-B32B-987C013D9B42}">
      <dsp:nvSpPr>
        <dsp:cNvPr id="0" name=""/>
        <dsp:cNvSpPr/>
      </dsp:nvSpPr>
      <dsp:spPr>
        <a:xfrm rot="10800000">
          <a:off x="5325746" y="3962211"/>
          <a:ext cx="1287718" cy="1119755"/>
        </a:xfrm>
        <a:prstGeom prst="circularArrow">
          <a:avLst/>
        </a:prstGeom>
        <a:solidFill>
          <a:schemeClr val="bg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Roboto" panose="02000000000000000000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Roboto" panose="02000000000000000000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Roboto" panose="02000000000000000000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Roboto" panose="02000000000000000000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Roboto" panose="02000000000000000000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Roboto" panose="02000000000000000000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Roboto" panose="02000000000000000000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Roboto" panose="02000000000000000000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Roboto" panose="0200000000000000000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-gram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每个向量有</a:t>
            </a:r>
            <a:r>
              <a:rPr lang="en-US" altLang="zh-CN" dirty="0"/>
              <a:t>10</a:t>
            </a:r>
            <a:r>
              <a:rPr lang="zh-CN" altLang="en-US" dirty="0"/>
              <a:t>个元素，其中每个元素计算文档中特定单词出现的次数。元素的顺序是任意的。在上面的示例中，元素的顺序对应于单词：</a:t>
            </a:r>
            <a:endParaRPr lang="en-US" altLang="zh-CN" dirty="0"/>
          </a:p>
          <a:p>
            <a:r>
              <a:rPr lang="zh-CN" altLang="en-US" dirty="0"/>
              <a:t>词袋模型意外的有效，并且在很长一段时间中，文档的向量表示都是用这种方式</a:t>
            </a:r>
            <a:r>
              <a:rPr lang="en-US" altLang="zh-CN" dirty="0"/>
              <a:t>,</a:t>
            </a: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 one-hot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方法</a:t>
            </a:r>
            <a:r>
              <a:rPr lang="zh-CN" altLang="en-US" dirty="0"/>
              <a:t>，但有几个缺点。</a:t>
            </a:r>
          </a:p>
          <a:p>
            <a:endParaRPr lang="zh-CN" altLang="en-US" dirty="0"/>
          </a:p>
          <a:p>
            <a:r>
              <a:rPr lang="zh-CN" altLang="en-US" dirty="0"/>
              <a:t>首先，他们会丢失所有有关单词顺序的信息：“约翰喜欢玛丽”和“玛丽喜欢约翰”对应于相同的向量。有一个解决方案：</a:t>
            </a:r>
            <a:r>
              <a:rPr lang="en-US" altLang="zh-CN" sz="2200" b="1" i="0" u="sng" dirty="0">
                <a:effectLst/>
                <a:latin typeface="+mn-lt"/>
                <a:ea typeface="+mn-ea"/>
                <a:cs typeface="+mn-cs"/>
                <a:sym typeface="Roboto" panose="02000000000000000000"/>
                <a:hlinkClick r:id="rId3"/>
              </a:rPr>
              <a:t>n-grams</a:t>
            </a: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 </a:t>
            </a:r>
            <a:r>
              <a:rPr lang="zh-CN" altLang="en-US" dirty="0"/>
              <a:t>模型考虑长度为</a:t>
            </a:r>
            <a:r>
              <a:rPr lang="en-US" altLang="zh-CN" dirty="0"/>
              <a:t>n</a:t>
            </a:r>
            <a:r>
              <a:rPr lang="zh-CN" altLang="en-US" dirty="0"/>
              <a:t>的词组来将文档表示为固定长度的向量，以捕获本地词序，但存在数据稀疏和高维的问题。</a:t>
            </a:r>
          </a:p>
        </p:txBody>
      </p:sp>
    </p:spTree>
    <p:extLst>
      <p:ext uri="{BB962C8B-B14F-4D97-AF65-F5344CB8AC3E}">
        <p14:creationId xmlns:p14="http://schemas.microsoft.com/office/powerpoint/2010/main" val="758523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模型，我们可以计算文档中每个单词的向量。如果我们要为整个文档计算一个向量，我们可以对文档中每个单词的向量进行平均，这是一种简单有效的方法，在短句子上比较可行；或者使用</a:t>
            </a:r>
            <a:r>
              <a:rPr lang="en-US" altLang="zh-CN" sz="2200" b="1" i="0" dirty="0" err="1">
                <a:effectLst/>
                <a:latin typeface="+mn-lt"/>
                <a:ea typeface="+mn-ea"/>
                <a:cs typeface="+mn-cs"/>
                <a:sym typeface="Roboto" panose="02000000000000000000"/>
              </a:rPr>
              <a:t>tf-idf</a:t>
            </a:r>
            <a:r>
              <a:rPr lang="zh-CN" altLang="en-US" dirty="0"/>
              <a:t>对不同词赋予不同权重加权，尽管这是快速而粗略的，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在某些问题上表现很好，相比于简单的对所有词向量求平均，考虑到了</a:t>
            </a:r>
            <a:r>
              <a:rPr lang="en-US" altLang="zh-CN" sz="2200" b="0" i="0" dirty="0" err="1">
                <a:effectLst/>
                <a:latin typeface="+mn-lt"/>
                <a:ea typeface="+mn-ea"/>
                <a:cs typeface="+mn-cs"/>
                <a:sym typeface="Roboto" panose="02000000000000000000"/>
              </a:rPr>
              <a:t>tfidf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权重，因此句子中更重要的词占得比重就更大。</a:t>
            </a:r>
            <a:r>
              <a:rPr lang="zh-CN" altLang="en-US" sz="2200" b="1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这两种缺点都是没有考虑到单词的顺序。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290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当前相似文章召回，较为流行的有</a:t>
            </a:r>
            <a:r>
              <a:rPr lang="en-US" altLang="zh-CN" dirty="0"/>
              <a:t>bag of words</a:t>
            </a:r>
            <a:r>
              <a:rPr lang="zh-CN" altLang="en-US" dirty="0"/>
              <a:t>，</a:t>
            </a:r>
            <a:r>
              <a:rPr lang="en-US" altLang="zh-CN" dirty="0"/>
              <a:t>average word vectors</a:t>
            </a:r>
            <a:r>
              <a:rPr lang="zh-CN" altLang="en-US" dirty="0"/>
              <a:t>，</a:t>
            </a:r>
            <a:r>
              <a:rPr lang="en-US" altLang="zh-CN" dirty="0" err="1"/>
              <a:t>tfidf</a:t>
            </a:r>
            <a:r>
              <a:rPr lang="en-US" altLang="zh-CN" dirty="0"/>
              <a:t>-weighting word vectors</a:t>
            </a:r>
            <a:r>
              <a:rPr lang="zh-CN" altLang="en-US" dirty="0"/>
              <a:t>，这些方法能都实现文章向量的训练，但是对文章在语义空间中的表达仍有一定的欠缺，主要原因是不能够学习到单词的顺序或者句子的语义。</a:t>
            </a:r>
            <a:r>
              <a:rPr lang="en-US" altLang="zh-CN" dirty="0"/>
              <a:t>Doc2vec</a:t>
            </a:r>
            <a:r>
              <a:rPr lang="zh-CN" altLang="en-US" dirty="0"/>
              <a:t>又叫</a:t>
            </a:r>
            <a:r>
              <a:rPr lang="en-US" altLang="zh-CN" dirty="0"/>
              <a:t>Paragraph Vector</a:t>
            </a:r>
            <a:r>
              <a:rPr lang="zh-CN" altLang="en-US" dirty="0"/>
              <a:t>是</a:t>
            </a:r>
            <a:r>
              <a:rPr lang="en-US" altLang="zh-CN" dirty="0"/>
              <a:t>Tomas </a:t>
            </a:r>
            <a:r>
              <a:rPr lang="en-US" altLang="zh-CN" dirty="0" err="1"/>
              <a:t>Mikolov</a:t>
            </a:r>
            <a:r>
              <a:rPr lang="zh-CN" altLang="en-US" dirty="0"/>
              <a:t>基于</a:t>
            </a:r>
            <a:r>
              <a:rPr lang="en-US" altLang="zh-CN" dirty="0"/>
              <a:t>word2vec</a:t>
            </a:r>
            <a:r>
              <a:rPr lang="zh-CN" altLang="en-US" dirty="0"/>
              <a:t>模型提出的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。</a:t>
            </a: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Doc2Vec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也有两种模型，分别为：</a:t>
            </a: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Distributed Memory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（</a:t>
            </a: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DM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）和</a:t>
            </a: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Distributed Bag of Words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（</a:t>
            </a: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DBOW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）。</a:t>
            </a: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DM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模型跟</a:t>
            </a: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Word2vec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的</a:t>
            </a: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CBOW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很像，在给定上下文和文档向量的情况下预测单词的概率，</a:t>
            </a: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DBOW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模型跟</a:t>
            </a: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Word2vec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的</a:t>
            </a: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Skip-gram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很像，在给定文档向量的情况下预测文档中一组随机单词的概率。其中，在一个文档的训练过程中，文档向量共享（意味着在预测单词的概率时，都利用了整个文档的语义）。我们可以使用</a:t>
            </a: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DM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或者</a:t>
            </a: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DBOW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得到段落向量</a:t>
            </a: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/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句向量。对于大多数任务，</a:t>
            </a: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DM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Roboto" panose="02000000000000000000"/>
              </a:rPr>
              <a:t>的方法表现很好，推荐两种方法相结合。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9316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1113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188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C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© 2020 Zilliz. All rights reserved."/>
          <p:cNvSpPr txBox="1"/>
          <p:nvPr/>
        </p:nvSpPr>
        <p:spPr>
          <a:xfrm>
            <a:off x="14688655" y="12393161"/>
            <a:ext cx="8568576" cy="4064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spcBef>
                <a:spcPts val="1000"/>
              </a:spcBef>
              <a:defRPr sz="2000" b="0" spc="39">
                <a:solidFill>
                  <a:srgbClr val="FFFFFF">
                    <a:alpha val="50000"/>
                  </a:srgbClr>
                </a:solidFill>
              </a:defRPr>
            </a:lvl1pPr>
          </a:lstStyle>
          <a:p>
            <a:r>
              <a:t>© 2020 Zilliz. All rights reserved.</a:t>
            </a:r>
          </a:p>
        </p:txBody>
      </p:sp>
      <p:grpSp>
        <p:nvGrpSpPr>
          <p:cNvPr id="15" name="Group"/>
          <p:cNvGrpSpPr/>
          <p:nvPr/>
        </p:nvGrpSpPr>
        <p:grpSpPr>
          <a:xfrm>
            <a:off x="0" y="0"/>
            <a:ext cx="24384001" cy="740966"/>
            <a:chOff x="0" y="0"/>
            <a:chExt cx="24384000" cy="740965"/>
          </a:xfrm>
        </p:grpSpPr>
        <p:sp>
          <p:nvSpPr>
            <p:cNvPr id="12" name="Rectangle"/>
            <p:cNvSpPr/>
            <p:nvPr/>
          </p:nvSpPr>
          <p:spPr>
            <a:xfrm>
              <a:off x="-1" y="0"/>
              <a:ext cx="17045094" cy="740966"/>
            </a:xfrm>
            <a:prstGeom prst="rect">
              <a:avLst/>
            </a:prstGeom>
            <a:solidFill>
              <a:srgbClr val="FFB2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indent="203200"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Rectangle"/>
            <p:cNvSpPr/>
            <p:nvPr/>
          </p:nvSpPr>
          <p:spPr>
            <a:xfrm>
              <a:off x="16994432" y="0"/>
              <a:ext cx="5570043" cy="740966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indent="203200">
                <a:lnSpc>
                  <a:spcPct val="130000"/>
                </a:lnSpc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Rectangle"/>
            <p:cNvSpPr/>
            <p:nvPr/>
          </p:nvSpPr>
          <p:spPr>
            <a:xfrm>
              <a:off x="22514878" y="0"/>
              <a:ext cx="1869123" cy="740966"/>
            </a:xfrm>
            <a:prstGeom prst="rect">
              <a:avLst/>
            </a:prstGeom>
            <a:solidFill>
              <a:srgbClr val="14C3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indent="203200">
                <a:lnSpc>
                  <a:spcPct val="130000"/>
                </a:lnSpc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6" name="wordmark.png" descr="word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2204700"/>
            <a:ext cx="1701800" cy="850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572000" y="5275116"/>
            <a:ext cx="15240000" cy="1524001"/>
          </a:xfrm>
          <a:prstGeom prst="rect">
            <a:avLst/>
          </a:prstGeom>
        </p:spPr>
        <p:txBody>
          <a:bodyPr anchor="b"/>
          <a:lstStyle>
            <a:lvl1pPr algn="ctr">
              <a:spcBef>
                <a:spcPts val="300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72000" y="7043883"/>
            <a:ext cx="15240000" cy="15240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>
                <a:solidFill>
                  <a:srgbClr val="FFFFFF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>
                <a:solidFill>
                  <a:srgbClr val="FFFFFF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Presenter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572000" y="9261766"/>
            <a:ext cx="15240000" cy="121160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t>Presenter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wordmark.png" descr="word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24" y="12198654"/>
            <a:ext cx="1705014" cy="8525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5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204157" y="645725"/>
            <a:ext cx="15240001" cy="143391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" name="Rectangle"/>
          <p:cNvSpPr/>
          <p:nvPr/>
        </p:nvSpPr>
        <p:spPr>
          <a:xfrm>
            <a:off x="1264709" y="2051292"/>
            <a:ext cx="2540001" cy="155068"/>
          </a:xfrm>
          <a:prstGeom prst="rect">
            <a:avLst/>
          </a:prstGeom>
          <a:solidFill>
            <a:srgbClr val="00C1FF"/>
          </a:solidFill>
          <a:ln w="12700">
            <a:miter lim="400000"/>
          </a:ln>
        </p:spPr>
        <p:txBody>
          <a:bodyPr lIns="0" tIns="0" rIns="0" bIns="0" anchor="ctr"/>
          <a:lstStyle/>
          <a:p>
            <a:pPr indent="203200">
              <a:defRPr sz="5000">
                <a:solidFill>
                  <a:srgbClr val="00C1FF"/>
                </a:solidFill>
              </a:defRPr>
            </a:pPr>
            <a:endParaRPr/>
          </a:p>
        </p:txBody>
      </p:sp>
      <p:sp>
        <p:nvSpPr>
          <p:cNvPr id="37" name="© 2020 Zilliz. All rights reserved."/>
          <p:cNvSpPr txBox="1"/>
          <p:nvPr/>
        </p:nvSpPr>
        <p:spPr>
          <a:xfrm>
            <a:off x="14688655" y="12393161"/>
            <a:ext cx="8568576" cy="4064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spcBef>
                <a:spcPts val="1000"/>
              </a:spcBef>
              <a:defRPr sz="2000" b="0" spc="39">
                <a:solidFill>
                  <a:srgbClr val="929292"/>
                </a:solidFill>
              </a:defRPr>
            </a:lvl1pPr>
          </a:lstStyle>
          <a:p>
            <a:r>
              <a:t>© 2020 Zilliz. All rights reserved.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67945" y="2526431"/>
            <a:ext cx="11430001" cy="1211600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367" y="12453513"/>
            <a:ext cx="405756" cy="4064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Roboto" panose="02000000000000000000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 -top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wordmark.png" descr="word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24" y="12198654"/>
            <a:ext cx="1705014" cy="8525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7" name="© 2020 Zilliz. All rights reserved."/>
          <p:cNvSpPr txBox="1"/>
          <p:nvPr/>
        </p:nvSpPr>
        <p:spPr>
          <a:xfrm>
            <a:off x="14688655" y="12393161"/>
            <a:ext cx="8568576" cy="4064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spcBef>
                <a:spcPts val="1000"/>
              </a:spcBef>
              <a:defRPr sz="2000" b="0" spc="39">
                <a:solidFill>
                  <a:srgbClr val="929292"/>
                </a:solidFill>
              </a:defRPr>
            </a:lvl1pPr>
          </a:lstStyle>
          <a:p>
            <a:r>
              <a:t>© 2020 Zilliz. All rights reserved.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367" y="12453513"/>
            <a:ext cx="405756" cy="4064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Roboto" panose="02000000000000000000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 -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wordmark.png" descr="word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24" y="12198654"/>
            <a:ext cx="1705014" cy="8525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6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204157" y="645725"/>
            <a:ext cx="15240001" cy="143391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Rectangle"/>
          <p:cNvSpPr/>
          <p:nvPr/>
        </p:nvSpPr>
        <p:spPr>
          <a:xfrm>
            <a:off x="1264709" y="2051292"/>
            <a:ext cx="2540001" cy="155068"/>
          </a:xfrm>
          <a:prstGeom prst="rect">
            <a:avLst/>
          </a:prstGeom>
          <a:solidFill>
            <a:srgbClr val="00C1FF"/>
          </a:solidFill>
          <a:ln w="12700">
            <a:miter lim="400000"/>
          </a:ln>
        </p:spPr>
        <p:txBody>
          <a:bodyPr lIns="0" tIns="0" rIns="0" bIns="0" anchor="ctr"/>
          <a:lstStyle/>
          <a:p>
            <a:pPr indent="203200">
              <a:defRPr sz="5000">
                <a:solidFill>
                  <a:srgbClr val="00C1FF"/>
                </a:solidFill>
              </a:defRPr>
            </a:pPr>
            <a:endParaRPr/>
          </a:p>
        </p:txBody>
      </p:sp>
      <p:sp>
        <p:nvSpPr>
          <p:cNvPr id="58" name="© 2020 Zilliz. All rights reserved."/>
          <p:cNvSpPr txBox="1"/>
          <p:nvPr/>
        </p:nvSpPr>
        <p:spPr>
          <a:xfrm>
            <a:off x="14688655" y="12393161"/>
            <a:ext cx="8568576" cy="4064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spcBef>
                <a:spcPts val="1000"/>
              </a:spcBef>
              <a:defRPr sz="2000" b="0" spc="39">
                <a:solidFill>
                  <a:srgbClr val="929292"/>
                </a:solidFill>
              </a:defRPr>
            </a:lvl1pPr>
          </a:lstStyle>
          <a:p>
            <a:r>
              <a:t>© 2020 Zilliz. All rights reserved.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367" y="12453513"/>
            <a:ext cx="405756" cy="4064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Roboto" panose="02000000000000000000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196956" y="1584563"/>
            <a:ext cx="9775338" cy="435944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67" name="Rectangle"/>
          <p:cNvSpPr/>
          <p:nvPr/>
        </p:nvSpPr>
        <p:spPr>
          <a:xfrm>
            <a:off x="1273156" y="6143478"/>
            <a:ext cx="2759862" cy="155068"/>
          </a:xfrm>
          <a:prstGeom prst="rect">
            <a:avLst/>
          </a:prstGeom>
          <a:solidFill>
            <a:srgbClr val="00C1FF"/>
          </a:solidFill>
          <a:ln w="12700">
            <a:miter lim="400000"/>
          </a:ln>
        </p:spPr>
        <p:txBody>
          <a:bodyPr lIns="0" tIns="0" rIns="0" bIns="0" anchor="ctr"/>
          <a:lstStyle/>
          <a:p>
            <a:pPr indent="203200">
              <a:defRPr sz="5000">
                <a:solidFill>
                  <a:srgbClr val="00C1FF"/>
                </a:solidFill>
              </a:defRPr>
            </a:pPr>
            <a:endParaRPr/>
          </a:p>
        </p:txBody>
      </p:sp>
      <p:pic>
        <p:nvPicPr>
          <p:cNvPr id="68" name="wordmark.png" descr="word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24" y="12198654"/>
            <a:ext cx="1705014" cy="8525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9382" y="6623277"/>
            <a:ext cx="10160001" cy="4359448"/>
          </a:xfrm>
          <a:prstGeom prst="rect">
            <a:avLst/>
          </a:prstGeom>
        </p:spPr>
        <p:txBody>
          <a:bodyPr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© 2020 Zilliz. All rights reserved."/>
          <p:cNvSpPr txBox="1"/>
          <p:nvPr/>
        </p:nvSpPr>
        <p:spPr>
          <a:xfrm>
            <a:off x="14688655" y="12393161"/>
            <a:ext cx="8568576" cy="4064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spcBef>
                <a:spcPts val="1000"/>
              </a:spcBef>
              <a:defRPr sz="2000" b="0" spc="39">
                <a:solidFill>
                  <a:srgbClr val="929292"/>
                </a:solidFill>
              </a:defRPr>
            </a:lvl1pPr>
          </a:lstStyle>
          <a:p>
            <a:r>
              <a:t>© 2020 Zilliz. All rights reserved.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367" y="12453513"/>
            <a:ext cx="405756" cy="4064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Roboto" panose="02000000000000000000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 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196956" y="2670608"/>
            <a:ext cx="9775338" cy="435944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79" name="Rectangle"/>
          <p:cNvSpPr/>
          <p:nvPr/>
        </p:nvSpPr>
        <p:spPr>
          <a:xfrm>
            <a:off x="1273156" y="7288466"/>
            <a:ext cx="2759862" cy="155068"/>
          </a:xfrm>
          <a:prstGeom prst="rect">
            <a:avLst/>
          </a:prstGeom>
          <a:solidFill>
            <a:srgbClr val="00C1FF"/>
          </a:solidFill>
          <a:ln w="12700">
            <a:miter lim="400000"/>
          </a:ln>
        </p:spPr>
        <p:txBody>
          <a:bodyPr lIns="0" tIns="0" rIns="0" bIns="0" anchor="ctr"/>
          <a:lstStyle/>
          <a:p>
            <a:pPr indent="203200">
              <a:defRPr sz="5000">
                <a:solidFill>
                  <a:srgbClr val="00C1FF"/>
                </a:solidFill>
              </a:defRPr>
            </a:pPr>
            <a:endParaRPr/>
          </a:p>
        </p:txBody>
      </p:sp>
      <p:pic>
        <p:nvPicPr>
          <p:cNvPr id="80" name="wordmark.png" descr="word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24" y="12198654"/>
            <a:ext cx="1705014" cy="8525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1" name="© 2020 Zilliz. All rights reserved."/>
          <p:cNvSpPr txBox="1"/>
          <p:nvPr/>
        </p:nvSpPr>
        <p:spPr>
          <a:xfrm>
            <a:off x="14688655" y="12393161"/>
            <a:ext cx="8568576" cy="4064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spcBef>
                <a:spcPts val="1000"/>
              </a:spcBef>
              <a:defRPr sz="2000" b="0" spc="39">
                <a:solidFill>
                  <a:srgbClr val="929292"/>
                </a:solidFill>
              </a:defRPr>
            </a:lvl1pPr>
          </a:lstStyle>
          <a:p>
            <a:r>
              <a:t>© 2020 Zilliz. All rights reserved.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367" y="12453513"/>
            <a:ext cx="405756" cy="4064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Roboto" panose="02000000000000000000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pe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"/>
          <p:cNvSpPr/>
          <p:nvPr/>
        </p:nvSpPr>
        <p:spPr>
          <a:xfrm>
            <a:off x="-2011406" y="4826922"/>
            <a:ext cx="28406812" cy="4062156"/>
          </a:xfrm>
          <a:prstGeom prst="rect">
            <a:avLst/>
          </a:prstGeom>
          <a:solidFill>
            <a:srgbClr val="FFB200"/>
          </a:solidFill>
          <a:ln w="12700">
            <a:miter lim="400000"/>
          </a:ln>
        </p:spPr>
        <p:txBody>
          <a:bodyPr lIns="0" tIns="0" rIns="0" bIns="0" anchor="ctr"/>
          <a:lstStyle/>
          <a:p>
            <a:pPr indent="203200"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689100" y="5715000"/>
            <a:ext cx="21005800" cy="2286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450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91" name="wordmark.png" descr="word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24" y="12198654"/>
            <a:ext cx="1705014" cy="8525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2" name="© 2020 Zilliz. All rights reserved."/>
          <p:cNvSpPr txBox="1"/>
          <p:nvPr/>
        </p:nvSpPr>
        <p:spPr>
          <a:xfrm>
            <a:off x="14688655" y="12393161"/>
            <a:ext cx="8568576" cy="4064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spcBef>
                <a:spcPts val="1000"/>
              </a:spcBef>
              <a:defRPr sz="2000" b="0" spc="39">
                <a:solidFill>
                  <a:srgbClr val="929292"/>
                </a:solidFill>
              </a:defRPr>
            </a:lvl1pPr>
          </a:lstStyle>
          <a:p>
            <a:r>
              <a:t>© 2020 Zilliz. All rights reserved.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pe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"/>
          <p:cNvSpPr/>
          <p:nvPr/>
        </p:nvSpPr>
        <p:spPr>
          <a:xfrm>
            <a:off x="-294829" y="4826922"/>
            <a:ext cx="24741168" cy="4062156"/>
          </a:xfrm>
          <a:prstGeom prst="rect">
            <a:avLst/>
          </a:prstGeom>
          <a:solidFill>
            <a:srgbClr val="00C1FF"/>
          </a:solidFill>
          <a:ln w="12700">
            <a:miter lim="400000"/>
          </a:ln>
        </p:spPr>
        <p:txBody>
          <a:bodyPr lIns="0" tIns="0" rIns="0" bIns="0" anchor="ctr"/>
          <a:lstStyle/>
          <a:p>
            <a:pPr indent="203200">
              <a:lnSpc>
                <a:spcPct val="130000"/>
              </a:lnSpc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689100" y="5715000"/>
            <a:ext cx="21005800" cy="2286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450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02" name="wordmark.png" descr="word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24" y="12198654"/>
            <a:ext cx="1705014" cy="8525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3" name="© 2020 Zilliz. All rights reserved."/>
          <p:cNvSpPr txBox="1"/>
          <p:nvPr/>
        </p:nvSpPr>
        <p:spPr>
          <a:xfrm>
            <a:off x="14688655" y="12393161"/>
            <a:ext cx="8568576" cy="4064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120000"/>
              </a:lnSpc>
              <a:spcBef>
                <a:spcPts val="1000"/>
              </a:spcBef>
              <a:defRPr sz="2000" b="0" spc="39">
                <a:solidFill>
                  <a:srgbClr val="929292"/>
                </a:solidFill>
              </a:defRPr>
            </a:lvl1pPr>
          </a:lstStyle>
          <a:p>
            <a:r>
              <a:t>© 2020 Zilliz. All rights reserved.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7733" y="13081000"/>
            <a:ext cx="395834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 b="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oboto" panose="02000000000000000000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oboto" panose="02000000000000000000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oboto" panose="02000000000000000000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oboto" panose="02000000000000000000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oboto" panose="02000000000000000000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oboto" panose="02000000000000000000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oboto" panose="02000000000000000000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oboto" panose="02000000000000000000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oboto" panose="02000000000000000000"/>
        </a:defRPr>
      </a:lvl9pPr>
    </p:titleStyle>
    <p:bodyStyle>
      <a:lvl1pPr marL="457200" marR="0" indent="-457200" algn="l" defTabSz="825500" rtl="0" latinLnBrk="0">
        <a:lnSpc>
          <a:spcPct val="120000"/>
        </a:lnSpc>
        <a:spcBef>
          <a:spcPts val="1500"/>
        </a:spcBef>
        <a:spcAft>
          <a:spcPts val="0"/>
        </a:spcAft>
        <a:buClr>
          <a:srgbClr val="00C1FF"/>
        </a:buClr>
        <a:buSzPct val="120000"/>
        <a:buFontTx/>
        <a:buChar char="■"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oboto" panose="02000000000000000000"/>
        </a:defRPr>
      </a:lvl1pPr>
      <a:lvl2pPr marL="1031875" marR="0" indent="-396875" algn="l" defTabSz="825500" rtl="0" latinLnBrk="0">
        <a:lnSpc>
          <a:spcPct val="120000"/>
        </a:lnSpc>
        <a:spcBef>
          <a:spcPts val="1500"/>
        </a:spcBef>
        <a:spcAft>
          <a:spcPts val="0"/>
        </a:spcAft>
        <a:buClr>
          <a:srgbClr val="00C1FF"/>
        </a:buClr>
        <a:buSzPct val="125000"/>
        <a:buFontTx/>
        <a:buChar char="•"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oboto" panose="02000000000000000000"/>
        </a:defRPr>
      </a:lvl2pPr>
      <a:lvl3pPr marL="1666875" marR="0" indent="-396875" algn="l" defTabSz="825500" rtl="0" latinLnBrk="0">
        <a:lnSpc>
          <a:spcPct val="120000"/>
        </a:lnSpc>
        <a:spcBef>
          <a:spcPts val="1500"/>
        </a:spcBef>
        <a:spcAft>
          <a:spcPts val="0"/>
        </a:spcAft>
        <a:buClr>
          <a:srgbClr val="00C1FF"/>
        </a:buClr>
        <a:buSzPct val="125000"/>
        <a:buFontTx/>
        <a:buChar char="•"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oboto" panose="02000000000000000000"/>
        </a:defRPr>
      </a:lvl3pPr>
      <a:lvl4pPr marL="2301875" marR="0" indent="-396875" algn="l" defTabSz="825500" rtl="0" latinLnBrk="0">
        <a:lnSpc>
          <a:spcPct val="120000"/>
        </a:lnSpc>
        <a:spcBef>
          <a:spcPts val="1500"/>
        </a:spcBef>
        <a:spcAft>
          <a:spcPts val="0"/>
        </a:spcAft>
        <a:buClr>
          <a:srgbClr val="00C1FF"/>
        </a:buClr>
        <a:buSzPct val="125000"/>
        <a:buFontTx/>
        <a:buChar char="•"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oboto" panose="02000000000000000000"/>
        </a:defRPr>
      </a:lvl4pPr>
      <a:lvl5pPr marL="2936875" marR="0" indent="-396875" algn="l" defTabSz="825500" rtl="0" latinLnBrk="0">
        <a:lnSpc>
          <a:spcPct val="120000"/>
        </a:lnSpc>
        <a:spcBef>
          <a:spcPts val="1500"/>
        </a:spcBef>
        <a:spcAft>
          <a:spcPts val="0"/>
        </a:spcAft>
        <a:buClr>
          <a:srgbClr val="00C1FF"/>
        </a:buClr>
        <a:buSzPct val="125000"/>
        <a:buFontTx/>
        <a:buChar char="•"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oboto" panose="02000000000000000000"/>
        </a:defRPr>
      </a:lvl5pPr>
      <a:lvl6pPr marL="3571875" marR="0" indent="-396875" algn="l" defTabSz="825500" rtl="0" latinLnBrk="0">
        <a:lnSpc>
          <a:spcPct val="120000"/>
        </a:lnSpc>
        <a:spcBef>
          <a:spcPts val="1500"/>
        </a:spcBef>
        <a:spcAft>
          <a:spcPts val="0"/>
        </a:spcAft>
        <a:buClr>
          <a:srgbClr val="00C1FF"/>
        </a:buClr>
        <a:buSzPct val="125000"/>
        <a:buFontTx/>
        <a:buChar char="•"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oboto" panose="02000000000000000000"/>
        </a:defRPr>
      </a:lvl6pPr>
      <a:lvl7pPr marL="4206875" marR="0" indent="-396875" algn="l" defTabSz="825500" rtl="0" latinLnBrk="0">
        <a:lnSpc>
          <a:spcPct val="120000"/>
        </a:lnSpc>
        <a:spcBef>
          <a:spcPts val="1500"/>
        </a:spcBef>
        <a:spcAft>
          <a:spcPts val="0"/>
        </a:spcAft>
        <a:buClr>
          <a:srgbClr val="00C1FF"/>
        </a:buClr>
        <a:buSzPct val="125000"/>
        <a:buFontTx/>
        <a:buChar char="•"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oboto" panose="02000000000000000000"/>
        </a:defRPr>
      </a:lvl7pPr>
      <a:lvl8pPr marL="4841875" marR="0" indent="-396875" algn="l" defTabSz="825500" rtl="0" latinLnBrk="0">
        <a:lnSpc>
          <a:spcPct val="120000"/>
        </a:lnSpc>
        <a:spcBef>
          <a:spcPts val="1500"/>
        </a:spcBef>
        <a:spcAft>
          <a:spcPts val="0"/>
        </a:spcAft>
        <a:buClr>
          <a:srgbClr val="00C1FF"/>
        </a:buClr>
        <a:buSzPct val="125000"/>
        <a:buFontTx/>
        <a:buChar char="•"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oboto" panose="02000000000000000000"/>
        </a:defRPr>
      </a:lvl8pPr>
      <a:lvl9pPr marL="5476875" marR="0" indent="-396875" algn="l" defTabSz="825500" rtl="0" latinLnBrk="0">
        <a:lnSpc>
          <a:spcPct val="120000"/>
        </a:lnSpc>
        <a:spcBef>
          <a:spcPts val="1500"/>
        </a:spcBef>
        <a:spcAft>
          <a:spcPts val="0"/>
        </a:spcAft>
        <a:buClr>
          <a:srgbClr val="00C1FF"/>
        </a:buClr>
        <a:buSzPct val="125000"/>
        <a:buFontTx/>
        <a:buChar char="•"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Roboto" panose="02000000000000000000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Light" panose="02000000000000000000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Light" panose="02000000000000000000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Light" panose="02000000000000000000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Light" panose="02000000000000000000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Light" panose="02000000000000000000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Light" panose="02000000000000000000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Light" panose="02000000000000000000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Light" panose="02000000000000000000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Light" panose="0200000000000000000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12.jpe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Milvus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zh-CN" dirty="0"/>
              <a:t>Vector Similarity Search Engine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7500"/>
          </a:bodyPr>
          <a:lstStyle/>
          <a:p>
            <a:endParaRPr lang="en-US" altLang="zh-CN" dirty="0"/>
          </a:p>
        </p:txBody>
      </p:sp>
      <p:pic>
        <p:nvPicPr>
          <p:cNvPr id="5" name="图片 4" descr="id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4605" y="5274310"/>
            <a:ext cx="1769745" cy="17697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C24BC1-E470-4E32-9111-FE13C6F9B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相似文章召回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D853AF-F275-409A-98F2-8985CFA74BFB}"/>
              </a:ext>
            </a:extLst>
          </p:cNvPr>
          <p:cNvSpPr txBox="1"/>
          <p:nvPr/>
        </p:nvSpPr>
        <p:spPr>
          <a:xfrm>
            <a:off x="1191419" y="2873243"/>
            <a:ext cx="2872581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召回结果排序</a:t>
            </a: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B98D3D2-4611-44E0-B84C-89C44373CA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0021229"/>
              </p:ext>
            </p:extLst>
          </p:nvPr>
        </p:nvGraphicFramePr>
        <p:xfrm>
          <a:off x="5528172" y="3448861"/>
          <a:ext cx="11939212" cy="861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367253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C24BC1-E470-4E32-9111-FE13C6F9B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相似文章召回</a:t>
            </a:r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7628E284-6113-4B1F-A829-9616E9A77AFA}"/>
              </a:ext>
            </a:extLst>
          </p:cNvPr>
          <p:cNvGrpSpPr/>
          <p:nvPr/>
        </p:nvGrpSpPr>
        <p:grpSpPr>
          <a:xfrm>
            <a:off x="3612059" y="3769263"/>
            <a:ext cx="17643563" cy="7388065"/>
            <a:chOff x="1199059" y="4683663"/>
            <a:chExt cx="17643563" cy="7388065"/>
          </a:xfrm>
        </p:grpSpPr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38A4BFCA-7563-4ACC-AAD0-A5D0CC150C04}"/>
                </a:ext>
              </a:extLst>
            </p:cNvPr>
            <p:cNvSpPr/>
            <p:nvPr/>
          </p:nvSpPr>
          <p:spPr>
            <a:xfrm>
              <a:off x="10075179" y="4683663"/>
              <a:ext cx="8767443" cy="2329183"/>
            </a:xfrm>
            <a:prstGeom prst="round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203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 panose="0200000000000000000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CDCF745-E317-4DA3-BF5D-0A4C5017CE01}"/>
                </a:ext>
              </a:extLst>
            </p:cNvPr>
            <p:cNvSpPr/>
            <p:nvPr/>
          </p:nvSpPr>
          <p:spPr>
            <a:xfrm>
              <a:off x="5541378" y="5128255"/>
              <a:ext cx="2160000" cy="144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180000" bIns="0" numCol="1" spcCol="38100" rtlCol="0" anchor="ctr">
              <a:noAutofit/>
            </a:bodyPr>
            <a:lstStyle/>
            <a:p>
              <a:pPr marL="0" marR="0" indent="20320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Roboto" panose="02000000000000000000"/>
                </a:rPr>
                <a:t>Doc2vec model</a:t>
              </a:r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 panose="02000000000000000000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7287B97A-3901-4710-BCA1-4CF93C448307}"/>
                </a:ext>
              </a:extLst>
            </p:cNvPr>
            <p:cNvSpPr/>
            <p:nvPr/>
          </p:nvSpPr>
          <p:spPr>
            <a:xfrm>
              <a:off x="1204157" y="5075100"/>
              <a:ext cx="2160000" cy="144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indent="203200" algn="l"/>
              <a:r>
                <a:rPr lang="en-US" altLang="zh-CN" sz="2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Paragraph</a:t>
              </a:r>
              <a:endParaRPr kumimoji="0" lang="zh-CN" altLang="en-US" sz="29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 panose="02000000000000000000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D34D385E-3278-4583-80EA-5549645D05DE}"/>
                </a:ext>
              </a:extLst>
            </p:cNvPr>
            <p:cNvCxnSpPr/>
            <p:nvPr/>
          </p:nvCxnSpPr>
          <p:spPr>
            <a:xfrm>
              <a:off x="3750778" y="5795100"/>
              <a:ext cx="1473200" cy="0"/>
            </a:xfrm>
            <a:prstGeom prst="straightConnector1">
              <a:avLst/>
            </a:prstGeom>
            <a:ln w="762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1994CD2E-2C63-4F7F-9F6E-BCFB480C81BE}"/>
                </a:ext>
              </a:extLst>
            </p:cNvPr>
            <p:cNvCxnSpPr/>
            <p:nvPr/>
          </p:nvCxnSpPr>
          <p:spPr>
            <a:xfrm>
              <a:off x="8011357" y="5892604"/>
              <a:ext cx="16256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08D90DB-C5FE-41C6-96E3-3AACD4BE9DA4}"/>
                </a:ext>
              </a:extLst>
            </p:cNvPr>
            <p:cNvSpPr txBox="1"/>
            <p:nvPr/>
          </p:nvSpPr>
          <p:spPr>
            <a:xfrm flipH="1">
              <a:off x="8139600" y="5161076"/>
              <a:ext cx="1343222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Roboto" panose="02000000000000000000"/>
                </a:rPr>
                <a:t>vector</a:t>
              </a: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 panose="02000000000000000000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95319D24-A2CC-4473-9E2E-973ECE732762}"/>
                </a:ext>
              </a:extLst>
            </p:cNvPr>
            <p:cNvGrpSpPr/>
            <p:nvPr/>
          </p:nvGrpSpPr>
          <p:grpSpPr>
            <a:xfrm>
              <a:off x="10442986" y="4857981"/>
              <a:ext cx="8031827" cy="1034623"/>
              <a:chOff x="4935793" y="10072167"/>
              <a:chExt cx="8031827" cy="1034623"/>
            </a:xfrm>
          </p:grpSpPr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0529FF45-2374-4B45-94FE-629B883513FD}"/>
                  </a:ext>
                </a:extLst>
              </p:cNvPr>
              <p:cNvSpPr/>
              <p:nvPr/>
            </p:nvSpPr>
            <p:spPr>
              <a:xfrm>
                <a:off x="4935793" y="10400974"/>
                <a:ext cx="2160843" cy="705816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indent="203200" algn="l"/>
                <a:r>
                  <a:rPr kumimoji="0" lang="en-US" altLang="zh-CN" sz="2800" b="1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Roboto" panose="02000000000000000000"/>
                  </a:rPr>
                  <a:t>Partition 1</a:t>
                </a:r>
                <a:endParaRPr kumimoji="0" lang="zh-CN" altLang="en-US" sz="2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Roboto" panose="02000000000000000000"/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1908F4B4-6982-4F71-8702-F516E185DDB2}"/>
                  </a:ext>
                </a:extLst>
              </p:cNvPr>
              <p:cNvSpPr/>
              <p:nvPr/>
            </p:nvSpPr>
            <p:spPr>
              <a:xfrm>
                <a:off x="7534845" y="10400974"/>
                <a:ext cx="2160843" cy="705816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indent="203200" algn="l"/>
                <a:r>
                  <a:rPr kumimoji="0" lang="en-US" altLang="zh-CN" sz="2800" b="1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Roboto" panose="02000000000000000000"/>
                  </a:rPr>
                  <a:t>Partition 2</a:t>
                </a:r>
                <a:endParaRPr kumimoji="0" lang="zh-CN" altLang="en-US" sz="2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Roboto" panose="02000000000000000000"/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25A2AE95-DEC5-40D7-9B7B-A6A9BEFE7A78}"/>
                  </a:ext>
                </a:extLst>
              </p:cNvPr>
              <p:cNvSpPr/>
              <p:nvPr/>
            </p:nvSpPr>
            <p:spPr>
              <a:xfrm>
                <a:off x="10806777" y="10400974"/>
                <a:ext cx="2160843" cy="705816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indent="203200" algn="l"/>
                <a:r>
                  <a:rPr kumimoji="0" lang="en-US" altLang="zh-CN" sz="2800" b="1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Roboto" panose="02000000000000000000"/>
                  </a:rPr>
                  <a:t>Partition n</a:t>
                </a:r>
                <a:endParaRPr kumimoji="0" lang="zh-CN" altLang="en-US" sz="2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Roboto" panose="02000000000000000000"/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188CC27-A7A8-4A93-945C-88E1D860DCD7}"/>
                  </a:ext>
                </a:extLst>
              </p:cNvPr>
              <p:cNvSpPr txBox="1"/>
              <p:nvPr/>
            </p:nvSpPr>
            <p:spPr>
              <a:xfrm>
                <a:off x="9610438" y="10072167"/>
                <a:ext cx="1196339" cy="9335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5400" b="1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Roboto" panose="02000000000000000000"/>
                  </a:rPr>
                  <a:t>…</a:t>
                </a:r>
                <a:endParaRPr kumimoji="0" lang="zh-CN" altLang="en-US" sz="54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Roboto" panose="02000000000000000000"/>
                </a:endParaRPr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A1433DB-0B40-46D5-91FC-E77C9C50A0B9}"/>
                </a:ext>
              </a:extLst>
            </p:cNvPr>
            <p:cNvSpPr txBox="1"/>
            <p:nvPr/>
          </p:nvSpPr>
          <p:spPr>
            <a:xfrm>
              <a:off x="13225980" y="6281970"/>
              <a:ext cx="1792957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6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Roboto" panose="02000000000000000000"/>
                </a:rPr>
                <a:t>milvus</a:t>
              </a:r>
              <a:endPara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 panose="0200000000000000000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1ABE144-492E-4771-AEEA-F8BE25F08824}"/>
                </a:ext>
              </a:extLst>
            </p:cNvPr>
            <p:cNvSpPr/>
            <p:nvPr/>
          </p:nvSpPr>
          <p:spPr>
            <a:xfrm>
              <a:off x="1204156" y="8471649"/>
              <a:ext cx="2229221" cy="144321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180000" bIns="0" numCol="1" spcCol="38100" rtlCol="0" anchor="ctr">
              <a:noAutofit/>
            </a:bodyPr>
            <a:lstStyle/>
            <a:p>
              <a:pPr lvl="1" indent="203200">
                <a:lnSpc>
                  <a:spcPct val="150000"/>
                </a:lnSpc>
              </a:pPr>
              <a:r>
                <a:rPr lang="en-US" altLang="zh-CN" sz="2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Paragraph Id</a:t>
              </a:r>
              <a:endParaRPr kumimoji="0" lang="zh-CN" altLang="en-US" sz="2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 panose="02000000000000000000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53219E68-40BB-4CBD-98A9-670ADF8D3A0F}"/>
                </a:ext>
              </a:extLst>
            </p:cNvPr>
            <p:cNvSpPr/>
            <p:nvPr/>
          </p:nvSpPr>
          <p:spPr>
            <a:xfrm>
              <a:off x="5541378" y="8554900"/>
              <a:ext cx="2160000" cy="1440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360000" bIns="0" numCol="1" spcCol="38100" rtlCol="0" anchor="ctr" anchorCtr="1">
              <a:noAutofit/>
            </a:bodyPr>
            <a:lstStyle/>
            <a:p>
              <a:pPr marL="0" marR="0" indent="20320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3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Query</a:t>
              </a:r>
            </a:p>
            <a:p>
              <a:pPr marL="0" marR="0" indent="20320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Roboto" panose="02000000000000000000"/>
                </a:rPr>
                <a:t>sever</a:t>
              </a:r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 panose="02000000000000000000"/>
              </a:endParaRPr>
            </a:p>
          </p:txBody>
        </p: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53B2EA73-3BAC-408A-807C-2745B4443A92}"/>
                </a:ext>
              </a:extLst>
            </p:cNvPr>
            <p:cNvCxnSpPr/>
            <p:nvPr/>
          </p:nvCxnSpPr>
          <p:spPr>
            <a:xfrm>
              <a:off x="3750778" y="9274900"/>
              <a:ext cx="1473200" cy="0"/>
            </a:xfrm>
            <a:prstGeom prst="straightConnector1">
              <a:avLst/>
            </a:prstGeom>
            <a:ln w="762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A22543C7-AD42-4E54-944D-4DB40B9CE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3401" y="7620000"/>
              <a:ext cx="0" cy="1865864"/>
            </a:xfrm>
            <a:prstGeom prst="straightConnector1">
              <a:avLst/>
            </a:prstGeom>
            <a:ln w="76200">
              <a:solidFill>
                <a:schemeClr val="accent5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EA04D18D-34FC-4110-AD2A-5B20D78FA7D3}"/>
                </a:ext>
              </a:extLst>
            </p:cNvPr>
            <p:cNvSpPr txBox="1"/>
            <p:nvPr/>
          </p:nvSpPr>
          <p:spPr>
            <a:xfrm flipH="1">
              <a:off x="9011180" y="8691156"/>
              <a:ext cx="1453553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Roboto" panose="02000000000000000000"/>
                </a:rPr>
                <a:t>vector</a:t>
              </a: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 panose="02000000000000000000"/>
              </a:endParaRPr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E66127B-DFE5-4661-9BD3-3990150508E4}"/>
                </a:ext>
              </a:extLst>
            </p:cNvPr>
            <p:cNvCxnSpPr/>
            <p:nvPr/>
          </p:nvCxnSpPr>
          <p:spPr>
            <a:xfrm>
              <a:off x="8332443" y="9485864"/>
              <a:ext cx="2870958" cy="0"/>
            </a:xfrm>
            <a:prstGeom prst="line">
              <a:avLst/>
            </a:prstGeom>
            <a:ln w="76200">
              <a:solidFill>
                <a:schemeClr val="accent5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16F9FB14-AB66-48D0-8F0B-86597D89834B}"/>
                </a:ext>
              </a:extLst>
            </p:cNvPr>
            <p:cNvCxnSpPr>
              <a:cxnSpLocks/>
            </p:cNvCxnSpPr>
            <p:nvPr/>
          </p:nvCxnSpPr>
          <p:spPr>
            <a:xfrm>
              <a:off x="16444158" y="7620000"/>
              <a:ext cx="0" cy="2374900"/>
            </a:xfrm>
            <a:prstGeom prst="straightConnector1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F18153EE-BEFB-4E8F-AE99-98B68EB53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0178" y="6858001"/>
              <a:ext cx="0" cy="1396999"/>
            </a:xfrm>
            <a:prstGeom prst="straightConnector1">
              <a:avLst/>
            </a:prstGeom>
            <a:ln w="76200">
              <a:solidFill>
                <a:schemeClr val="accent5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19D38350-2325-4751-A19F-1CFEB366F6A5}"/>
                </a:ext>
              </a:extLst>
            </p:cNvPr>
            <p:cNvCxnSpPr>
              <a:cxnSpLocks/>
            </p:cNvCxnSpPr>
            <p:nvPr/>
          </p:nvCxnSpPr>
          <p:spPr>
            <a:xfrm>
              <a:off x="7167978" y="6949346"/>
              <a:ext cx="0" cy="130565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C710865A-16D1-45E6-B8F4-532E73D86F1C}"/>
                </a:ext>
              </a:extLst>
            </p:cNvPr>
            <p:cNvSpPr/>
            <p:nvPr/>
          </p:nvSpPr>
          <p:spPr>
            <a:xfrm>
              <a:off x="15364158" y="10602054"/>
              <a:ext cx="2160000" cy="144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180000" bIns="0" numCol="1" spcCol="38100" rtlCol="0" anchor="ctr">
              <a:noAutofit/>
            </a:bodyPr>
            <a:lstStyle/>
            <a:p>
              <a:pPr marL="0" marR="0" indent="20320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3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Recall</a:t>
              </a:r>
            </a:p>
            <a:p>
              <a:pPr marL="0" marR="0" indent="20320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Roboto" panose="02000000000000000000"/>
                </a:rPr>
                <a:t>result</a:t>
              </a:r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 panose="02000000000000000000"/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F06B4254-9775-431A-9D91-24E7889B8ED6}"/>
                </a:ext>
              </a:extLst>
            </p:cNvPr>
            <p:cNvSpPr/>
            <p:nvPr/>
          </p:nvSpPr>
          <p:spPr>
            <a:xfrm>
              <a:off x="5541378" y="10631728"/>
              <a:ext cx="2160000" cy="1440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360000" bIns="0" numCol="1" spcCol="38100" rtlCol="0" anchor="ctr" anchorCtr="1">
              <a:noAutofit/>
            </a:bodyPr>
            <a:lstStyle/>
            <a:p>
              <a:pPr marL="0" marR="0" indent="20320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Roboto" panose="02000000000000000000"/>
                </a:rPr>
                <a:t>Rank</a:t>
              </a:r>
            </a:p>
            <a:p>
              <a:pPr marL="0" marR="0" indent="20320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Roboto" panose="02000000000000000000"/>
                </a:rPr>
                <a:t>sever</a:t>
              </a:r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 panose="02000000000000000000"/>
              </a:endParaRPr>
            </a:p>
          </p:txBody>
        </p:sp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E9ED97BF-8287-44C6-B793-31D517624E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32443" y="11351728"/>
              <a:ext cx="6686495" cy="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直接箭头连接符 121">
              <a:extLst>
                <a:ext uri="{FF2B5EF4-FFF2-40B4-BE49-F238E27FC236}">
                  <a16:creationId xmlns:a16="http://schemas.microsoft.com/office/drawing/2014/main" id="{872A0CE9-C532-466F-A992-F5012D57EF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0778" y="11317118"/>
              <a:ext cx="1530021" cy="4936"/>
            </a:xfrm>
            <a:prstGeom prst="straightConnector1">
              <a:avLst/>
            </a:prstGeom>
            <a:ln w="76200">
              <a:solidFill>
                <a:schemeClr val="accent5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C1D6E8AC-F5F4-49CA-897F-65DDC3F33A0D}"/>
                </a:ext>
              </a:extLst>
            </p:cNvPr>
            <p:cNvSpPr/>
            <p:nvPr/>
          </p:nvSpPr>
          <p:spPr>
            <a:xfrm>
              <a:off x="1199059" y="10631728"/>
              <a:ext cx="2160000" cy="144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360000" bIns="0" numCol="1" spcCol="38100" rtlCol="0" anchor="ctr">
              <a:noAutofit/>
            </a:bodyPr>
            <a:lstStyle/>
            <a:p>
              <a:pPr indent="203200"/>
              <a:r>
                <a:rPr kumimoji="0" lang="en-US" altLang="zh-CN" sz="32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Roboto" panose="02000000000000000000"/>
                </a:rPr>
                <a:t>Result</a:t>
              </a:r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 panose="02000000000000000000"/>
              </a:endParaRPr>
            </a:p>
          </p:txBody>
        </p:sp>
      </p:grpSp>
      <p:sp>
        <p:nvSpPr>
          <p:cNvPr id="127" name="文本框 126">
            <a:extLst>
              <a:ext uri="{FF2B5EF4-FFF2-40B4-BE49-F238E27FC236}">
                <a16:creationId xmlns:a16="http://schemas.microsoft.com/office/drawing/2014/main" id="{D02D1C99-CF17-4663-99D3-43913522A167}"/>
              </a:ext>
            </a:extLst>
          </p:cNvPr>
          <p:cNvSpPr txBox="1"/>
          <p:nvPr/>
        </p:nvSpPr>
        <p:spPr>
          <a:xfrm>
            <a:off x="1204157" y="2596154"/>
            <a:ext cx="1487587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流程图</a:t>
            </a:r>
          </a:p>
        </p:txBody>
      </p:sp>
    </p:spTree>
    <p:extLst>
      <p:ext uri="{BB962C8B-B14F-4D97-AF65-F5344CB8AC3E}">
        <p14:creationId xmlns:p14="http://schemas.microsoft.com/office/powerpoint/2010/main" val="328754208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bject 15"/>
          <p:cNvSpPr/>
          <p:nvPr/>
        </p:nvSpPr>
        <p:spPr>
          <a:xfrm>
            <a:off x="20779065" y="9375641"/>
            <a:ext cx="2254239" cy="91050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27" name="bk object 16"/>
          <p:cNvSpPr/>
          <p:nvPr/>
        </p:nvSpPr>
        <p:spPr>
          <a:xfrm>
            <a:off x="1371567" y="4381121"/>
            <a:ext cx="1866423" cy="6475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28" name="bk object 17"/>
          <p:cNvSpPr/>
          <p:nvPr/>
        </p:nvSpPr>
        <p:spPr>
          <a:xfrm>
            <a:off x="4279813" y="4431141"/>
            <a:ext cx="2189950" cy="54748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29" name="bk object 18"/>
          <p:cNvSpPr/>
          <p:nvPr/>
        </p:nvSpPr>
        <p:spPr>
          <a:xfrm>
            <a:off x="7328076" y="4431141"/>
            <a:ext cx="2105722" cy="54748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30" name="bk object 19"/>
          <p:cNvSpPr/>
          <p:nvPr/>
        </p:nvSpPr>
        <p:spPr>
          <a:xfrm>
            <a:off x="10214894" y="4342607"/>
            <a:ext cx="724557" cy="72455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31" name="bk object 20"/>
          <p:cNvSpPr/>
          <p:nvPr/>
        </p:nvSpPr>
        <p:spPr>
          <a:xfrm>
            <a:off x="11817959" y="4411931"/>
            <a:ext cx="2113809" cy="58590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32" name="bk object 21"/>
          <p:cNvSpPr/>
          <p:nvPr/>
        </p:nvSpPr>
        <p:spPr>
          <a:xfrm>
            <a:off x="14649935" y="4361281"/>
            <a:ext cx="1665164" cy="687209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34" name="bk object 23"/>
          <p:cNvSpPr/>
          <p:nvPr/>
        </p:nvSpPr>
        <p:spPr>
          <a:xfrm>
            <a:off x="19165760" y="4305629"/>
            <a:ext cx="1934166" cy="798512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35" name="bk object 24"/>
          <p:cNvSpPr/>
          <p:nvPr/>
        </p:nvSpPr>
        <p:spPr>
          <a:xfrm>
            <a:off x="14458159" y="7921276"/>
            <a:ext cx="2048716" cy="56266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36" name="bk object 25"/>
          <p:cNvSpPr/>
          <p:nvPr/>
        </p:nvSpPr>
        <p:spPr>
          <a:xfrm>
            <a:off x="16746104" y="4407954"/>
            <a:ext cx="1866423" cy="593863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37" name="bk object 26"/>
          <p:cNvSpPr/>
          <p:nvPr/>
        </p:nvSpPr>
        <p:spPr>
          <a:xfrm>
            <a:off x="4299852" y="9328137"/>
            <a:ext cx="2204219" cy="1005511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38" name="bk object 27"/>
          <p:cNvSpPr/>
          <p:nvPr/>
        </p:nvSpPr>
        <p:spPr>
          <a:xfrm>
            <a:off x="14840623" y="6069422"/>
            <a:ext cx="2048716" cy="682906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39" name="bk object 28"/>
          <p:cNvSpPr/>
          <p:nvPr/>
        </p:nvSpPr>
        <p:spPr>
          <a:xfrm>
            <a:off x="11670651" y="7909652"/>
            <a:ext cx="1631022" cy="58590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40" name="bk object 29"/>
          <p:cNvSpPr/>
          <p:nvPr/>
        </p:nvSpPr>
        <p:spPr>
          <a:xfrm>
            <a:off x="17382368" y="6119818"/>
            <a:ext cx="1866424" cy="582115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41" name="bk object 30"/>
          <p:cNvSpPr/>
          <p:nvPr/>
        </p:nvSpPr>
        <p:spPr>
          <a:xfrm>
            <a:off x="16371948" y="9494154"/>
            <a:ext cx="2793812" cy="673477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43" name="bk object 33"/>
          <p:cNvSpPr/>
          <p:nvPr/>
        </p:nvSpPr>
        <p:spPr>
          <a:xfrm>
            <a:off x="12144168" y="9425718"/>
            <a:ext cx="2994800" cy="810349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46" name="bk object 36"/>
          <p:cNvSpPr/>
          <p:nvPr/>
        </p:nvSpPr>
        <p:spPr>
          <a:xfrm>
            <a:off x="17801580" y="7928862"/>
            <a:ext cx="2105722" cy="547488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48" name="bk object 38"/>
          <p:cNvSpPr/>
          <p:nvPr/>
        </p:nvSpPr>
        <p:spPr>
          <a:xfrm>
            <a:off x="8427466" y="6006914"/>
            <a:ext cx="1860610" cy="807922"/>
          </a:xfrm>
          <a:prstGeom prst="rect">
            <a:avLst/>
          </a:prstGeom>
          <a:blipFill>
            <a:blip r:embed="rId19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50" name="bk object 40"/>
          <p:cNvSpPr/>
          <p:nvPr/>
        </p:nvSpPr>
        <p:spPr>
          <a:xfrm>
            <a:off x="1662568" y="9264030"/>
            <a:ext cx="1222589" cy="1133724"/>
          </a:xfrm>
          <a:prstGeom prst="rect">
            <a:avLst/>
          </a:prstGeom>
          <a:blipFill>
            <a:blip r:embed="rId20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53" name="bk object 43"/>
          <p:cNvSpPr/>
          <p:nvPr/>
        </p:nvSpPr>
        <p:spPr>
          <a:xfrm>
            <a:off x="20109296" y="6011619"/>
            <a:ext cx="684433" cy="798512"/>
          </a:xfrm>
          <a:prstGeom prst="rect">
            <a:avLst/>
          </a:prstGeom>
          <a:blipFill>
            <a:blip r:embed="rId21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54" name="bk object 44"/>
          <p:cNvSpPr/>
          <p:nvPr/>
        </p:nvSpPr>
        <p:spPr>
          <a:xfrm>
            <a:off x="21441886" y="6186241"/>
            <a:ext cx="1883104" cy="449268"/>
          </a:xfrm>
          <a:prstGeom prst="rect">
            <a:avLst/>
          </a:prstGeom>
          <a:blipFill>
            <a:blip r:embed="rId2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57" name="bk object 47"/>
          <p:cNvSpPr/>
          <p:nvPr/>
        </p:nvSpPr>
        <p:spPr>
          <a:xfrm>
            <a:off x="1318809" y="5936968"/>
            <a:ext cx="2132579" cy="947814"/>
          </a:xfrm>
          <a:prstGeom prst="rect">
            <a:avLst/>
          </a:prstGeom>
          <a:blipFill>
            <a:blip r:embed="rId2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58" name="bk object 48"/>
          <p:cNvSpPr/>
          <p:nvPr/>
        </p:nvSpPr>
        <p:spPr>
          <a:xfrm>
            <a:off x="8718119" y="7765908"/>
            <a:ext cx="1705014" cy="873397"/>
          </a:xfrm>
          <a:prstGeom prst="rect">
            <a:avLst/>
          </a:prstGeom>
          <a:blipFill>
            <a:blip r:embed="rId2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61" name="bk object 51"/>
          <p:cNvSpPr/>
          <p:nvPr/>
        </p:nvSpPr>
        <p:spPr>
          <a:xfrm>
            <a:off x="8427466" y="9533961"/>
            <a:ext cx="2057309" cy="593862"/>
          </a:xfrm>
          <a:prstGeom prst="rect">
            <a:avLst/>
          </a:prstGeom>
          <a:blipFill>
            <a:blip r:embed="rId2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62" name="bk object 52"/>
          <p:cNvSpPr/>
          <p:nvPr/>
        </p:nvSpPr>
        <p:spPr>
          <a:xfrm>
            <a:off x="21530931" y="4433632"/>
            <a:ext cx="1705014" cy="542506"/>
          </a:xfrm>
          <a:prstGeom prst="rect">
            <a:avLst/>
          </a:prstGeom>
          <a:blipFill>
            <a:blip r:embed="rId2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63" name="bk object 53"/>
          <p:cNvSpPr/>
          <p:nvPr/>
        </p:nvSpPr>
        <p:spPr>
          <a:xfrm>
            <a:off x="4658934" y="6133233"/>
            <a:ext cx="2644208" cy="555284"/>
          </a:xfrm>
          <a:prstGeom prst="rect">
            <a:avLst/>
          </a:prstGeom>
          <a:blipFill>
            <a:blip r:embed="rId2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64" name="bk object 54"/>
          <p:cNvSpPr/>
          <p:nvPr/>
        </p:nvSpPr>
        <p:spPr>
          <a:xfrm>
            <a:off x="20677444" y="7833217"/>
            <a:ext cx="2189950" cy="738779"/>
          </a:xfrm>
          <a:prstGeom prst="rect">
            <a:avLst/>
          </a:prstGeom>
          <a:blipFill>
            <a:blip r:embed="rId2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65" name="bk object 55"/>
          <p:cNvSpPr/>
          <p:nvPr/>
        </p:nvSpPr>
        <p:spPr>
          <a:xfrm>
            <a:off x="1487548" y="7885919"/>
            <a:ext cx="1789252" cy="633375"/>
          </a:xfrm>
          <a:prstGeom prst="rect">
            <a:avLst/>
          </a:prstGeom>
          <a:blipFill>
            <a:blip r:embed="rId29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66" name="bk object 56"/>
          <p:cNvSpPr/>
          <p:nvPr/>
        </p:nvSpPr>
        <p:spPr>
          <a:xfrm>
            <a:off x="11690443" y="6127254"/>
            <a:ext cx="2025856" cy="567242"/>
          </a:xfrm>
          <a:prstGeom prst="rect">
            <a:avLst/>
          </a:prstGeom>
          <a:blipFill>
            <a:blip r:embed="rId30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67" name="bk object 57"/>
          <p:cNvSpPr/>
          <p:nvPr/>
        </p:nvSpPr>
        <p:spPr>
          <a:xfrm>
            <a:off x="4524318" y="7962828"/>
            <a:ext cx="2664200" cy="479557"/>
          </a:xfrm>
          <a:prstGeom prst="rect">
            <a:avLst/>
          </a:prstGeom>
          <a:blipFill>
            <a:blip r:embed="rId31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/>
          </a:p>
        </p:txBody>
      </p:sp>
      <p:sp>
        <p:nvSpPr>
          <p:cNvPr id="179" name="Shape 6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Users</a:t>
            </a:r>
          </a:p>
        </p:txBody>
      </p:sp>
      <p:sp>
        <p:nvSpPr>
          <p:cNvPr id="180" name="200+ community users in initial 6 months, and rapid growing."/>
          <p:cNvSpPr txBox="1">
            <a:spLocks noGrp="1"/>
          </p:cNvSpPr>
          <p:nvPr>
            <p:ph type="body" sz="quarter" idx="1"/>
          </p:nvPr>
        </p:nvSpPr>
        <p:spPr>
          <a:xfrm>
            <a:off x="1267945" y="2399431"/>
            <a:ext cx="11430001" cy="12116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</a:lvl1pPr>
          </a:lstStyle>
          <a:p>
            <a:r>
              <a:t>200+ community users in initial 6 months, and rapid growing.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0" y="2001056"/>
            <a:ext cx="15240000" cy="1524001"/>
          </a:xfrm>
        </p:spPr>
        <p:txBody>
          <a:bodyPr/>
          <a:lstStyle/>
          <a:p>
            <a:r>
              <a:rPr lang="en-US" altLang="zh-CN"/>
              <a:t>Useful Links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199765" y="4233545"/>
            <a:ext cx="8890000" cy="7912100"/>
            <a:chOff x="4867" y="6983"/>
            <a:chExt cx="14000" cy="12460"/>
          </a:xfrm>
        </p:grpSpPr>
        <p:sp>
          <p:nvSpPr>
            <p:cNvPr id="56" name="https://milvus.io/…"/>
            <p:cNvSpPr txBox="1">
              <a:spLocks noGrp="1"/>
            </p:cNvSpPr>
            <p:nvPr/>
          </p:nvSpPr>
          <p:spPr>
            <a:xfrm>
              <a:off x="6447" y="6983"/>
              <a:ext cx="12420" cy="12461"/>
            </a:xfrm>
            <a:prstGeom prst="rect">
              <a:avLst/>
            </a:prstGeom>
            <a:ln w="12700">
              <a:miter lim="400000"/>
            </a:ln>
          </p:spPr>
          <p:txBody>
            <a:bodyPr lIns="50800" tIns="50800" rIns="50800" bIns="50800" anchor="ctr">
              <a:normAutofit/>
            </a:bodyPr>
            <a:lstStyle>
              <a:lvl1pPr marL="381000" marR="0" indent="-381000" algn="l" defTabSz="825500" rtl="0" latinLnBrk="0">
                <a:lnSpc>
                  <a:spcPct val="150000"/>
                </a:lnSpc>
                <a:spcBef>
                  <a:spcPts val="1500"/>
                </a:spcBef>
                <a:spcAft>
                  <a:spcPts val="0"/>
                </a:spcAft>
                <a:buClr>
                  <a:srgbClr val="FFFFFF"/>
                </a:buClr>
                <a:buSzPct val="100000"/>
                <a:buFontTx/>
                <a:buChar char="–"/>
                <a:defRPr sz="3000" b="0" i="0" u="none" strike="noStrike" cap="none" spc="0" baseline="0">
                  <a:solidFill>
                    <a:srgbClr val="4EB8F0"/>
                  </a:solidFill>
                  <a:uFill>
                    <a:solidFill>
                      <a:srgbClr val="009999"/>
                    </a:solidFill>
                  </a:uFill>
                  <a:latin typeface="Helvetica"/>
                  <a:ea typeface="Source Sans Pro"/>
                  <a:cs typeface="Source Sans Pro"/>
                  <a:sym typeface="Source Sans Pro"/>
                </a:defRPr>
              </a:lvl1pPr>
              <a:lvl2pPr marL="1031875" marR="0" indent="-396875" algn="l" defTabSz="825500" rtl="0" latinLnBrk="0">
                <a:lnSpc>
                  <a:spcPct val="150000"/>
                </a:lnSpc>
                <a:spcBef>
                  <a:spcPts val="1500"/>
                </a:spcBef>
                <a:spcAft>
                  <a:spcPts val="0"/>
                </a:spcAft>
                <a:buClr>
                  <a:srgbClr val="FFFFFF"/>
                </a:buClr>
                <a:buSzPct val="125000"/>
                <a:buFontTx/>
                <a:buChar char="•"/>
                <a:defRPr sz="3000" b="0" i="0" u="none" strike="noStrike" cap="none" spc="0" baseline="0">
                  <a:solidFill>
                    <a:srgbClr val="4EB8F0"/>
                  </a:solidFill>
                  <a:uFill>
                    <a:solidFill>
                      <a:srgbClr val="009999"/>
                    </a:solidFill>
                  </a:uFill>
                  <a:latin typeface="Helvetica"/>
                  <a:ea typeface="Source Sans Pro"/>
                  <a:cs typeface="Source Sans Pro"/>
                  <a:sym typeface="Source Sans Pro"/>
                </a:defRPr>
              </a:lvl2pPr>
              <a:lvl3pPr marL="1666875" marR="0" indent="-396875" algn="l" defTabSz="825500" rtl="0" latinLnBrk="0">
                <a:lnSpc>
                  <a:spcPct val="150000"/>
                </a:lnSpc>
                <a:spcBef>
                  <a:spcPts val="1500"/>
                </a:spcBef>
                <a:spcAft>
                  <a:spcPts val="0"/>
                </a:spcAft>
                <a:buClr>
                  <a:srgbClr val="FFFFFF"/>
                </a:buClr>
                <a:buSzPct val="125000"/>
                <a:buFontTx/>
                <a:buChar char="•"/>
                <a:defRPr sz="3000" b="0" i="0" u="none" strike="noStrike" cap="none" spc="0" baseline="0">
                  <a:solidFill>
                    <a:srgbClr val="4EB8F0"/>
                  </a:solidFill>
                  <a:uFill>
                    <a:solidFill>
                      <a:srgbClr val="009999"/>
                    </a:solidFill>
                  </a:uFill>
                  <a:latin typeface="Helvetica"/>
                  <a:ea typeface="Source Sans Pro"/>
                  <a:cs typeface="Source Sans Pro"/>
                  <a:sym typeface="Source Sans Pro"/>
                </a:defRPr>
              </a:lvl3pPr>
              <a:lvl4pPr marL="2301875" marR="0" indent="-396875" algn="l" defTabSz="825500" rtl="0" latinLnBrk="0">
                <a:lnSpc>
                  <a:spcPct val="150000"/>
                </a:lnSpc>
                <a:spcBef>
                  <a:spcPts val="1500"/>
                </a:spcBef>
                <a:spcAft>
                  <a:spcPts val="0"/>
                </a:spcAft>
                <a:buClr>
                  <a:srgbClr val="FFFFFF"/>
                </a:buClr>
                <a:buSzPct val="125000"/>
                <a:buFontTx/>
                <a:buChar char="•"/>
                <a:defRPr sz="3000" b="0" i="0" u="none" strike="noStrike" cap="none" spc="0" baseline="0">
                  <a:solidFill>
                    <a:srgbClr val="4EB8F0"/>
                  </a:solidFill>
                  <a:uFill>
                    <a:solidFill>
                      <a:srgbClr val="009999"/>
                    </a:solidFill>
                  </a:uFill>
                  <a:latin typeface="Helvetica"/>
                  <a:ea typeface="Source Sans Pro"/>
                  <a:cs typeface="Source Sans Pro"/>
                  <a:sym typeface="Source Sans Pro"/>
                </a:defRPr>
              </a:lvl4pPr>
              <a:lvl5pPr marL="2936875" marR="0" indent="-396875" algn="l" defTabSz="825500" rtl="0" latinLnBrk="0">
                <a:lnSpc>
                  <a:spcPct val="150000"/>
                </a:lnSpc>
                <a:spcBef>
                  <a:spcPts val="1500"/>
                </a:spcBef>
                <a:spcAft>
                  <a:spcPts val="0"/>
                </a:spcAft>
                <a:buClr>
                  <a:srgbClr val="FFFFFF"/>
                </a:buClr>
                <a:buSzPct val="125000"/>
                <a:buFontTx/>
                <a:buChar char="•"/>
                <a:defRPr sz="3000" b="0" i="0" u="none" strike="noStrike" cap="none" spc="0" baseline="0">
                  <a:solidFill>
                    <a:srgbClr val="4EB8F0"/>
                  </a:solidFill>
                  <a:uFill>
                    <a:solidFill>
                      <a:srgbClr val="009999"/>
                    </a:solidFill>
                  </a:uFill>
                  <a:latin typeface="Helvetica"/>
                  <a:ea typeface="Source Sans Pro"/>
                  <a:cs typeface="Source Sans Pro"/>
                  <a:sym typeface="Source Sans Pro"/>
                </a:defRPr>
              </a:lvl5pPr>
              <a:lvl6pPr marL="3571875" marR="0" indent="-396875" algn="l" defTabSz="825500" rtl="0" latinLnBrk="0">
                <a:lnSpc>
                  <a:spcPct val="150000"/>
                </a:lnSpc>
                <a:spcBef>
                  <a:spcPts val="1500"/>
                </a:spcBef>
                <a:spcAft>
                  <a:spcPts val="0"/>
                </a:spcAft>
                <a:buClr>
                  <a:srgbClr val="FFFFFF"/>
                </a:buClr>
                <a:buSzPct val="125000"/>
                <a:buFontTx/>
                <a:buChar char="•"/>
                <a:defRPr sz="3000" b="0" i="0" u="sng" strike="noStrike" cap="none" spc="0" baseline="0">
                  <a:solidFill>
                    <a:srgbClr val="4EB8F0"/>
                  </a:solidFill>
                  <a:uFill>
                    <a:solidFill>
                      <a:srgbClr val="009999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4206875" marR="0" indent="-396875" algn="l" defTabSz="825500" rtl="0" latinLnBrk="0">
                <a:lnSpc>
                  <a:spcPct val="150000"/>
                </a:lnSpc>
                <a:spcBef>
                  <a:spcPts val="1500"/>
                </a:spcBef>
                <a:spcAft>
                  <a:spcPts val="0"/>
                </a:spcAft>
                <a:buClr>
                  <a:srgbClr val="FFFFFF"/>
                </a:buClr>
                <a:buSzPct val="125000"/>
                <a:buFontTx/>
                <a:buChar char="•"/>
                <a:defRPr sz="3000" b="0" i="0" u="sng" strike="noStrike" cap="none" spc="0" baseline="0">
                  <a:solidFill>
                    <a:srgbClr val="4EB8F0"/>
                  </a:solidFill>
                  <a:uFill>
                    <a:solidFill>
                      <a:srgbClr val="009999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4841875" marR="0" indent="-396875" algn="l" defTabSz="825500" rtl="0" latinLnBrk="0">
                <a:lnSpc>
                  <a:spcPct val="150000"/>
                </a:lnSpc>
                <a:spcBef>
                  <a:spcPts val="1500"/>
                </a:spcBef>
                <a:spcAft>
                  <a:spcPts val="0"/>
                </a:spcAft>
                <a:buClr>
                  <a:srgbClr val="FFFFFF"/>
                </a:buClr>
                <a:buSzPct val="125000"/>
                <a:buFontTx/>
                <a:buChar char="•"/>
                <a:defRPr sz="3000" b="0" i="0" u="sng" strike="noStrike" cap="none" spc="0" baseline="0">
                  <a:solidFill>
                    <a:srgbClr val="4EB8F0"/>
                  </a:solidFill>
                  <a:uFill>
                    <a:solidFill>
                      <a:srgbClr val="009999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5476875" marR="0" indent="-396875" algn="l" defTabSz="825500" rtl="0" latinLnBrk="0">
                <a:lnSpc>
                  <a:spcPct val="150000"/>
                </a:lnSpc>
                <a:spcBef>
                  <a:spcPts val="1500"/>
                </a:spcBef>
                <a:spcAft>
                  <a:spcPts val="0"/>
                </a:spcAft>
                <a:buClr>
                  <a:srgbClr val="FFFFFF"/>
                </a:buClr>
                <a:buSzPct val="125000"/>
                <a:buFontTx/>
                <a:buChar char="•"/>
                <a:defRPr sz="3000" b="0" i="0" u="sng" strike="noStrike" cap="none" spc="0" baseline="0">
                  <a:solidFill>
                    <a:srgbClr val="4EB8F0"/>
                  </a:solidFill>
                  <a:uFill>
                    <a:solidFill>
                      <a:srgbClr val="009999"/>
                    </a:solidFill>
                  </a:u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>
                <a:buSzPct val="180000"/>
                <a:buNone/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0000FF"/>
                    </a:solidFill>
                  </a:uFill>
                  <a:latin typeface="+mn-lt"/>
                  <a:ea typeface="思源黑体 CN" panose="020B0500000000000000" charset="-122"/>
                  <a:cs typeface="+mn-lt"/>
                </a:rPr>
                <a:t>milvus.io</a:t>
              </a:r>
              <a:endParaRPr lang="en-US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  <a:latin typeface="+mn-lt"/>
                <a:ea typeface="思源黑体 CN" panose="020B0500000000000000" charset="-122"/>
                <a:cs typeface="+mn-lt"/>
              </a:endParaRPr>
            </a:p>
            <a:p>
              <a:pPr marL="0" indent="0">
                <a:buSzPct val="180000"/>
                <a:buNone/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0000FF"/>
                    </a:solidFill>
                  </a:uFill>
                  <a:latin typeface="+mn-lt"/>
                  <a:ea typeface="思源黑体 CN" panose="020B0500000000000000" charset="-122"/>
                  <a:cs typeface="+mn-lt"/>
                </a:rPr>
                <a:t>github.com/milvus-io/milvus</a:t>
              </a:r>
            </a:p>
            <a:p>
              <a:pPr marL="0" indent="0">
                <a:buSzPct val="180000"/>
                <a:buNone/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0000FF"/>
                    </a:solidFill>
                  </a:uFill>
                  <a:latin typeface="+mn-lt"/>
                  <a:ea typeface="思源黑体 CN" panose="020B0500000000000000" charset="-122"/>
                  <a:cs typeface="+mn-lt"/>
                </a:rPr>
                <a:t>milvusio.slack.com</a:t>
              </a:r>
            </a:p>
            <a:p>
              <a:pPr marL="0" indent="0">
                <a:buSzPct val="180000"/>
                <a:buNone/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0000FF"/>
                    </a:solidFill>
                  </a:uFill>
                  <a:latin typeface="+mn-lt"/>
                  <a:ea typeface="思源黑体 CN" panose="020B0500000000000000" charset="-122"/>
                  <a:cs typeface="+mn-lt"/>
                </a:rPr>
                <a:t>twitter.com/milvusio</a:t>
              </a:r>
            </a:p>
            <a:p>
              <a:pPr marL="0" indent="0">
                <a:buSzPct val="180000"/>
                <a:buNone/>
                <a:defRPr>
                  <a:uFill>
                    <a:solidFill>
                      <a:srgbClr val="0000FF"/>
                    </a:solidFill>
                  </a:uFill>
                </a:defRPr>
              </a:pPr>
              <a:r>
                <a:rPr>
                  <a:solidFill>
                    <a:srgbClr val="FFFFFF"/>
                  </a:solidFill>
                  <a:latin typeface="+mn-lt"/>
                  <a:ea typeface="思源黑体 CN" panose="020B0500000000000000" charset="-122"/>
                  <a:cs typeface="+mn-lt"/>
                </a:rPr>
                <a:t>www.facebook.com/io.milvus.5</a:t>
              </a:r>
            </a:p>
            <a:p>
              <a:pPr marL="0" indent="0">
                <a:buSzPct val="180000"/>
                <a:buNone/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0000FF"/>
                    </a:solidFill>
                  </a:uFill>
                  <a:latin typeface="+mn-lt"/>
                  <a:ea typeface="思源黑体 CN" panose="020B0500000000000000" charset="-122"/>
                  <a:cs typeface="+mn-lt"/>
                </a:rPr>
                <a:t>zhuanlan.zhihu.com/</a:t>
              </a:r>
              <a:r>
                <a:rPr lang="en-US">
                  <a:solidFill>
                    <a:srgbClr val="FFFFFF"/>
                  </a:solidFill>
                  <a:uFill>
                    <a:solidFill>
                      <a:srgbClr val="0000FF"/>
                    </a:solidFill>
                  </a:uFill>
                  <a:latin typeface="+mn-lt"/>
                  <a:ea typeface="思源黑体 CN" panose="020B0500000000000000" charset="-122"/>
                  <a:cs typeface="+mn-lt"/>
                </a:rPr>
                <a:t>ai-search</a:t>
              </a:r>
              <a:endParaRPr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  <a:latin typeface="+mn-lt"/>
                <a:ea typeface="思源黑体 CN" panose="020B0500000000000000" charset="-122"/>
                <a:cs typeface="+mn-lt"/>
              </a:endParaRPr>
            </a:p>
            <a:p>
              <a:pPr marL="0" indent="0">
                <a:buSzPct val="180000"/>
                <a:buNone/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0000FF"/>
                    </a:solidFill>
                  </a:uFill>
                  <a:latin typeface="+mn-lt"/>
                  <a:ea typeface="思源黑体 CN" panose="020B0500000000000000" charset="-122"/>
                  <a:cs typeface="+mn-lt"/>
                </a:rPr>
                <a:t>medium.com/@milvusio</a:t>
              </a:r>
            </a:p>
          </p:txBody>
        </p:sp>
        <p:pic>
          <p:nvPicPr>
            <p:cNvPr id="5" name="Picture 2" descr="A picture containing drawing&#10;&#10;Description generated with very high confidenc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8" y="14104"/>
              <a:ext cx="1105" cy="1126"/>
            </a:xfrm>
            <a:prstGeom prst="rect">
              <a:avLst/>
            </a:prstGeom>
          </p:spPr>
        </p:pic>
        <p:pic>
          <p:nvPicPr>
            <p:cNvPr id="6" name="Picture 4" descr="A picture containing drawing&#10;&#10;Description generated with very high confidenc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9" y="9993"/>
              <a:ext cx="1105" cy="1105"/>
            </a:xfrm>
            <a:prstGeom prst="rect">
              <a:avLst/>
            </a:prstGeom>
          </p:spPr>
        </p:pic>
        <p:pic>
          <p:nvPicPr>
            <p:cNvPr id="7" name="Picture 6" descr="A close up of a logo&#10;&#10;Description generated with high confidenc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" y="16830"/>
              <a:ext cx="1126" cy="1105"/>
            </a:xfrm>
            <a:prstGeom prst="rect">
              <a:avLst/>
            </a:prstGeom>
          </p:spPr>
        </p:pic>
        <p:pic>
          <p:nvPicPr>
            <p:cNvPr id="8" name="Picture 8" descr="A picture containing light&#10;&#10;Description generated with very high confidenc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9" y="11398"/>
              <a:ext cx="1126" cy="1126"/>
            </a:xfrm>
            <a:prstGeom prst="rect">
              <a:avLst/>
            </a:prstGeom>
          </p:spPr>
        </p:pic>
        <p:pic>
          <p:nvPicPr>
            <p:cNvPr id="10" name="Picture 10" descr="A picture containing plant&#10;&#10;Description generated with very high confidenc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09" y="12720"/>
              <a:ext cx="1105" cy="1105"/>
            </a:xfrm>
            <a:prstGeom prst="rect">
              <a:avLst/>
            </a:prstGeom>
          </p:spPr>
        </p:pic>
        <p:pic>
          <p:nvPicPr>
            <p:cNvPr id="12" name="Picture 12" descr="A close up of a sign&#10;&#10;Description generated with high confidenc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7" y="15593"/>
              <a:ext cx="1105" cy="1126"/>
            </a:xfrm>
            <a:prstGeom prst="rect">
              <a:avLst/>
            </a:prstGeom>
          </p:spPr>
        </p:pic>
        <p:pic>
          <p:nvPicPr>
            <p:cNvPr id="14" name="Picture 14" descr="A close up of a logo&#10;&#10;Description generated with very high confidenc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01" y="8558"/>
              <a:ext cx="1288" cy="1267"/>
            </a:xfrm>
            <a:prstGeom prst="rect">
              <a:avLst/>
            </a:prstGeom>
          </p:spPr>
        </p:pic>
      </p:grpSp>
      <p:sp>
        <p:nvSpPr>
          <p:cNvPr id="11" name="文本占位符 10"/>
          <p:cNvSpPr>
            <a:spLocks noGrp="1"/>
          </p:cNvSpPr>
          <p:nvPr>
            <p:ph type="body" sz="quarter" idx="1"/>
          </p:nvPr>
        </p:nvSpPr>
        <p:spPr>
          <a:xfrm>
            <a:off x="12089765" y="5233670"/>
            <a:ext cx="10401935" cy="7750175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</a:pPr>
            <a:r>
              <a:rPr lang="en-US" altLang="zh-CN"/>
              <a:t>Live demo</a:t>
            </a:r>
          </a:p>
          <a:p>
            <a:pPr algn="l">
              <a:buFont typeface="Arial" panose="020B0604020202020204" pitchFamily="34" charset="0"/>
            </a:pPr>
            <a:endParaRPr lang="en-US" altLang="zh-CN"/>
          </a:p>
          <a:p>
            <a:pPr algn="l">
              <a:buFont typeface="Arial" panose="020B0604020202020204" pitchFamily="34" charset="0"/>
            </a:pPr>
            <a:r>
              <a:rPr lang="en-US" altLang="zh-CN" b="0"/>
              <a:t>https://milvus.io/scenarios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b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b="0"/>
              <a:t>Content-based image retrieval system (</a:t>
            </a:r>
            <a:r>
              <a:rPr lang="zh-CN" altLang="en-US" b="0"/>
              <a:t>以图搜图</a:t>
            </a:r>
            <a:r>
              <a:rPr lang="en-US" altLang="zh-CN" b="0"/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b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b="0"/>
              <a:t>Q&amp;A chatbot powered by NLP (</a:t>
            </a:r>
            <a:r>
              <a:rPr lang="zh-CN" altLang="en-US" b="0"/>
              <a:t>智能客服机器人</a:t>
            </a:r>
            <a:r>
              <a:rPr lang="en-US" altLang="zh-CN" b="0"/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b="0">
              <a:ea typeface="宋体" panose="0201060003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b="0">
                <a:ea typeface="宋体" panose="02010600030101010101" pitchFamily="2" charset="-122"/>
              </a:rPr>
              <a:t>Molecular </a:t>
            </a:r>
            <a:r>
              <a:rPr lang="en-US" altLang="zh-CN" b="0">
                <a:ea typeface="宋体" panose="02010600030101010101" pitchFamily="2" charset="-122"/>
              </a:rPr>
              <a:t>analysis (</a:t>
            </a:r>
            <a:r>
              <a:rPr lang="zh-CN" altLang="en-US" b="0">
                <a:ea typeface="宋体" panose="02010600030101010101" pitchFamily="2" charset="-122"/>
              </a:rPr>
              <a:t>化合物分析</a:t>
            </a:r>
            <a:r>
              <a:rPr lang="en-US" altLang="zh-CN" b="0">
                <a:ea typeface="宋体" panose="02010600030101010101" pitchFamily="2" charset="-122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Unlock the treasure of unstructured data"/>
          <p:cNvSpPr txBox="1">
            <a:spLocks noGrp="1"/>
          </p:cNvSpPr>
          <p:nvPr>
            <p:ph type="title"/>
          </p:nvPr>
        </p:nvSpPr>
        <p:spPr>
          <a:xfrm>
            <a:off x="1204157" y="645725"/>
            <a:ext cx="17718386" cy="1433910"/>
          </a:xfrm>
          <a:prstGeom prst="rect">
            <a:avLst/>
          </a:prstGeom>
        </p:spPr>
        <p:txBody>
          <a:bodyPr/>
          <a:lstStyle/>
          <a:p>
            <a:r>
              <a:rPr dirty="0"/>
              <a:t>Unlock the treasure of unstructured data </a:t>
            </a:r>
          </a:p>
        </p:txBody>
      </p:sp>
      <p:sp>
        <p:nvSpPr>
          <p:cNvPr id="117" name="AI algorithms transform image, video, voice, natural language into vectors, and enables understanding and utilization of unstructured data at scale.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742950">
              <a:spcBef>
                <a:spcPts val="1300"/>
              </a:spcBef>
              <a:defRPr sz="2700"/>
            </a:lvl1pPr>
          </a:lstStyle>
          <a:p>
            <a:r>
              <a:t>AI algorithms transform image, video, voice, natural language into vectors, and enables understanding and utilization of unstructured data at scale.</a:t>
            </a:r>
          </a:p>
        </p:txBody>
      </p:sp>
      <p:pic>
        <p:nvPicPr>
          <p:cNvPr id="1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198" y="5545386"/>
            <a:ext cx="1016001" cy="736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245" y="5506104"/>
            <a:ext cx="1016001" cy="8151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245" y="7119504"/>
            <a:ext cx="1016001" cy="135466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198" y="7200489"/>
            <a:ext cx="1016001" cy="11926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2" name="Line"/>
          <p:cNvSpPr/>
          <p:nvPr/>
        </p:nvSpPr>
        <p:spPr>
          <a:xfrm flipH="1">
            <a:off x="5146478" y="7060210"/>
            <a:ext cx="1270001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 indent="203200"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Vectors"/>
          <p:cNvSpPr txBox="1"/>
          <p:nvPr/>
        </p:nvSpPr>
        <p:spPr>
          <a:xfrm>
            <a:off x="14511135" y="9896744"/>
            <a:ext cx="1433291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Vectors</a:t>
            </a:r>
          </a:p>
        </p:txBody>
      </p:sp>
      <p:sp>
        <p:nvSpPr>
          <p:cNvPr id="124" name="Deep learning models"/>
          <p:cNvSpPr txBox="1"/>
          <p:nvPr/>
        </p:nvSpPr>
        <p:spPr>
          <a:xfrm>
            <a:off x="6906004" y="9896744"/>
            <a:ext cx="3836307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Deep learning models</a:t>
            </a:r>
          </a:p>
        </p:txBody>
      </p:sp>
      <p:sp>
        <p:nvSpPr>
          <p:cNvPr id="125" name="Unstructured data"/>
          <p:cNvSpPr txBox="1"/>
          <p:nvPr/>
        </p:nvSpPr>
        <p:spPr>
          <a:xfrm>
            <a:off x="1567687" y="9896744"/>
            <a:ext cx="3198764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Unstructured data</a:t>
            </a:r>
          </a:p>
        </p:txBody>
      </p:sp>
      <p:sp>
        <p:nvSpPr>
          <p:cNvPr id="126" name="Knowledge, insight, $"/>
          <p:cNvSpPr txBox="1"/>
          <p:nvPr/>
        </p:nvSpPr>
        <p:spPr>
          <a:xfrm>
            <a:off x="19092384" y="9896744"/>
            <a:ext cx="3775101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Knowledge, insight, $</a:t>
            </a:r>
          </a:p>
        </p:txBody>
      </p:sp>
      <p:sp>
        <p:nvSpPr>
          <p:cNvPr id="127" name="Line"/>
          <p:cNvSpPr/>
          <p:nvPr/>
        </p:nvSpPr>
        <p:spPr>
          <a:xfrm flipH="1">
            <a:off x="17850081" y="7060210"/>
            <a:ext cx="1270000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 indent="203200"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Open Book"/>
          <p:cNvSpPr/>
          <p:nvPr/>
        </p:nvSpPr>
        <p:spPr>
          <a:xfrm>
            <a:off x="19600684" y="5458151"/>
            <a:ext cx="1177266" cy="1089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00C1FF"/>
          </a:solidFill>
          <a:ln w="12700">
            <a:miter lim="400000"/>
          </a:ln>
        </p:spPr>
        <p:txBody>
          <a:bodyPr lIns="0" tIns="0" rIns="0" bIns="0" anchor="ctr"/>
          <a:lstStyle/>
          <a:p>
            <a:pPr indent="203200"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Light Bulb"/>
          <p:cNvSpPr/>
          <p:nvPr/>
        </p:nvSpPr>
        <p:spPr>
          <a:xfrm>
            <a:off x="21584293" y="5355438"/>
            <a:ext cx="687851" cy="1192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rgbClr val="FFB200"/>
          </a:solidFill>
          <a:ln w="12700">
            <a:miter lim="400000"/>
          </a:ln>
        </p:spPr>
        <p:txBody>
          <a:bodyPr lIns="0" tIns="0" rIns="0" bIns="0" anchor="ctr"/>
          <a:lstStyle/>
          <a:p>
            <a:pPr indent="203200"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" name="Growth"/>
          <p:cNvSpPr/>
          <p:nvPr/>
        </p:nvSpPr>
        <p:spPr>
          <a:xfrm>
            <a:off x="21176327" y="7248241"/>
            <a:ext cx="1300584" cy="1005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598" extrusionOk="0">
                <a:moveTo>
                  <a:pt x="21464" y="6"/>
                </a:moveTo>
                <a:cubicBezTo>
                  <a:pt x="21442" y="-2"/>
                  <a:pt x="21417" y="-2"/>
                  <a:pt x="21392" y="8"/>
                </a:cubicBezTo>
                <a:lnTo>
                  <a:pt x="18267" y="1242"/>
                </a:lnTo>
                <a:cubicBezTo>
                  <a:pt x="18161" y="1283"/>
                  <a:pt x="18132" y="1450"/>
                  <a:pt x="18212" y="1547"/>
                </a:cubicBezTo>
                <a:lnTo>
                  <a:pt x="18753" y="2202"/>
                </a:lnTo>
                <a:cubicBezTo>
                  <a:pt x="18809" y="2274"/>
                  <a:pt x="18815" y="2386"/>
                  <a:pt x="18759" y="2459"/>
                </a:cubicBezTo>
                <a:lnTo>
                  <a:pt x="13208" y="10155"/>
                </a:lnTo>
                <a:cubicBezTo>
                  <a:pt x="13152" y="10227"/>
                  <a:pt x="13058" y="10235"/>
                  <a:pt x="13002" y="10155"/>
                </a:cubicBezTo>
                <a:lnTo>
                  <a:pt x="9056" y="4932"/>
                </a:lnTo>
                <a:cubicBezTo>
                  <a:pt x="9000" y="4859"/>
                  <a:pt x="8907" y="4859"/>
                  <a:pt x="8851" y="4932"/>
                </a:cubicBezTo>
                <a:lnTo>
                  <a:pt x="39" y="17166"/>
                </a:lnTo>
                <a:cubicBezTo>
                  <a:pt x="-17" y="17238"/>
                  <a:pt x="-11" y="17350"/>
                  <a:pt x="45" y="17423"/>
                </a:cubicBezTo>
                <a:lnTo>
                  <a:pt x="941" y="18503"/>
                </a:lnTo>
                <a:cubicBezTo>
                  <a:pt x="997" y="18576"/>
                  <a:pt x="1084" y="18568"/>
                  <a:pt x="1140" y="18495"/>
                </a:cubicBezTo>
                <a:lnTo>
                  <a:pt x="8877" y="7770"/>
                </a:lnTo>
                <a:cubicBezTo>
                  <a:pt x="8933" y="7697"/>
                  <a:pt x="9025" y="7689"/>
                  <a:pt x="9081" y="7770"/>
                </a:cubicBezTo>
                <a:lnTo>
                  <a:pt x="13047" y="13016"/>
                </a:lnTo>
                <a:cubicBezTo>
                  <a:pt x="13103" y="13096"/>
                  <a:pt x="13201" y="13089"/>
                  <a:pt x="13251" y="13008"/>
                </a:cubicBezTo>
                <a:lnTo>
                  <a:pt x="13706" y="12315"/>
                </a:lnTo>
                <a:lnTo>
                  <a:pt x="19848" y="3796"/>
                </a:lnTo>
                <a:cubicBezTo>
                  <a:pt x="19904" y="3723"/>
                  <a:pt x="19992" y="3716"/>
                  <a:pt x="20048" y="3788"/>
                </a:cubicBezTo>
                <a:lnTo>
                  <a:pt x="20589" y="4441"/>
                </a:lnTo>
                <a:cubicBezTo>
                  <a:pt x="20670" y="4537"/>
                  <a:pt x="20802" y="4490"/>
                  <a:pt x="20826" y="4353"/>
                </a:cubicBezTo>
                <a:lnTo>
                  <a:pt x="21560" y="235"/>
                </a:lnTo>
                <a:cubicBezTo>
                  <a:pt x="21583" y="126"/>
                  <a:pt x="21533" y="30"/>
                  <a:pt x="21464" y="6"/>
                </a:cubicBezTo>
                <a:close/>
                <a:moveTo>
                  <a:pt x="20260" y="5385"/>
                </a:moveTo>
                <a:cubicBezTo>
                  <a:pt x="20232" y="5392"/>
                  <a:pt x="20204" y="5410"/>
                  <a:pt x="20179" y="5440"/>
                </a:cubicBezTo>
                <a:lnTo>
                  <a:pt x="17857" y="8656"/>
                </a:lnTo>
                <a:lnTo>
                  <a:pt x="17347" y="9429"/>
                </a:lnTo>
                <a:cubicBezTo>
                  <a:pt x="17328" y="9462"/>
                  <a:pt x="17316" y="9510"/>
                  <a:pt x="17316" y="9550"/>
                </a:cubicBezTo>
                <a:lnTo>
                  <a:pt x="17316" y="21412"/>
                </a:lnTo>
                <a:cubicBezTo>
                  <a:pt x="17316" y="21516"/>
                  <a:pt x="17377" y="21598"/>
                  <a:pt x="17458" y="21598"/>
                </a:cubicBezTo>
                <a:lnTo>
                  <a:pt x="20290" y="21598"/>
                </a:lnTo>
                <a:cubicBezTo>
                  <a:pt x="20371" y="21598"/>
                  <a:pt x="20434" y="21516"/>
                  <a:pt x="20434" y="21412"/>
                </a:cubicBezTo>
                <a:lnTo>
                  <a:pt x="20434" y="5561"/>
                </a:lnTo>
                <a:cubicBezTo>
                  <a:pt x="20434" y="5440"/>
                  <a:pt x="20346" y="5364"/>
                  <a:pt x="20260" y="5385"/>
                </a:cubicBezTo>
                <a:close/>
                <a:moveTo>
                  <a:pt x="9174" y="9548"/>
                </a:moveTo>
                <a:cubicBezTo>
                  <a:pt x="9094" y="9530"/>
                  <a:pt x="9007" y="9606"/>
                  <a:pt x="9007" y="9727"/>
                </a:cubicBezTo>
                <a:lnTo>
                  <a:pt x="9007" y="21412"/>
                </a:lnTo>
                <a:cubicBezTo>
                  <a:pt x="9007" y="21516"/>
                  <a:pt x="9068" y="21598"/>
                  <a:pt x="9149" y="21598"/>
                </a:cubicBezTo>
                <a:lnTo>
                  <a:pt x="11981" y="21598"/>
                </a:lnTo>
                <a:cubicBezTo>
                  <a:pt x="12062" y="21598"/>
                  <a:pt x="12125" y="21516"/>
                  <a:pt x="12125" y="21412"/>
                </a:cubicBezTo>
                <a:lnTo>
                  <a:pt x="12125" y="13474"/>
                </a:lnTo>
                <a:cubicBezTo>
                  <a:pt x="12125" y="13426"/>
                  <a:pt x="12113" y="13386"/>
                  <a:pt x="12082" y="13345"/>
                </a:cubicBezTo>
                <a:lnTo>
                  <a:pt x="9250" y="9598"/>
                </a:lnTo>
                <a:cubicBezTo>
                  <a:pt x="9228" y="9570"/>
                  <a:pt x="9201" y="9554"/>
                  <a:pt x="9174" y="9548"/>
                </a:cubicBezTo>
                <a:close/>
                <a:moveTo>
                  <a:pt x="16102" y="10653"/>
                </a:moveTo>
                <a:cubicBezTo>
                  <a:pt x="16074" y="10659"/>
                  <a:pt x="16045" y="10676"/>
                  <a:pt x="16021" y="10704"/>
                </a:cubicBezTo>
                <a:lnTo>
                  <a:pt x="13700" y="13917"/>
                </a:lnTo>
                <a:lnTo>
                  <a:pt x="13189" y="14693"/>
                </a:lnTo>
                <a:cubicBezTo>
                  <a:pt x="13170" y="14725"/>
                  <a:pt x="13158" y="14773"/>
                  <a:pt x="13158" y="14814"/>
                </a:cubicBezTo>
                <a:lnTo>
                  <a:pt x="13158" y="21412"/>
                </a:lnTo>
                <a:cubicBezTo>
                  <a:pt x="13158" y="21516"/>
                  <a:pt x="13221" y="21598"/>
                  <a:pt x="13301" y="21598"/>
                </a:cubicBezTo>
                <a:lnTo>
                  <a:pt x="16133" y="21598"/>
                </a:lnTo>
                <a:cubicBezTo>
                  <a:pt x="16214" y="21598"/>
                  <a:pt x="16275" y="21516"/>
                  <a:pt x="16275" y="21412"/>
                </a:cubicBezTo>
                <a:lnTo>
                  <a:pt x="16275" y="10832"/>
                </a:lnTo>
                <a:cubicBezTo>
                  <a:pt x="16275" y="10711"/>
                  <a:pt x="16188" y="10636"/>
                  <a:pt x="16102" y="10653"/>
                </a:cubicBezTo>
                <a:close/>
                <a:moveTo>
                  <a:pt x="7801" y="10923"/>
                </a:moveTo>
                <a:cubicBezTo>
                  <a:pt x="7774" y="10930"/>
                  <a:pt x="7747" y="10946"/>
                  <a:pt x="7725" y="10976"/>
                </a:cubicBezTo>
                <a:lnTo>
                  <a:pt x="4894" y="14902"/>
                </a:lnTo>
                <a:cubicBezTo>
                  <a:pt x="4869" y="14934"/>
                  <a:pt x="4855" y="14974"/>
                  <a:pt x="4855" y="15023"/>
                </a:cubicBezTo>
                <a:lnTo>
                  <a:pt x="4855" y="21412"/>
                </a:lnTo>
                <a:cubicBezTo>
                  <a:pt x="4855" y="21516"/>
                  <a:pt x="4918" y="21598"/>
                  <a:pt x="4999" y="21598"/>
                </a:cubicBezTo>
                <a:lnTo>
                  <a:pt x="7830" y="21598"/>
                </a:lnTo>
                <a:cubicBezTo>
                  <a:pt x="7911" y="21598"/>
                  <a:pt x="7974" y="21516"/>
                  <a:pt x="7974" y="21412"/>
                </a:cubicBezTo>
                <a:lnTo>
                  <a:pt x="7974" y="11097"/>
                </a:lnTo>
                <a:cubicBezTo>
                  <a:pt x="7974" y="10976"/>
                  <a:pt x="7884" y="10902"/>
                  <a:pt x="7801" y="10923"/>
                </a:cubicBezTo>
                <a:close/>
                <a:moveTo>
                  <a:pt x="3680" y="16498"/>
                </a:moveTo>
                <a:cubicBezTo>
                  <a:pt x="3652" y="16505"/>
                  <a:pt x="3626" y="16524"/>
                  <a:pt x="3604" y="16554"/>
                </a:cubicBezTo>
                <a:lnTo>
                  <a:pt x="772" y="20477"/>
                </a:lnTo>
                <a:cubicBezTo>
                  <a:pt x="747" y="20510"/>
                  <a:pt x="735" y="20550"/>
                  <a:pt x="735" y="20598"/>
                </a:cubicBezTo>
                <a:lnTo>
                  <a:pt x="735" y="21412"/>
                </a:lnTo>
                <a:cubicBezTo>
                  <a:pt x="735" y="21516"/>
                  <a:pt x="798" y="21598"/>
                  <a:pt x="879" y="21598"/>
                </a:cubicBezTo>
                <a:lnTo>
                  <a:pt x="3711" y="21598"/>
                </a:lnTo>
                <a:cubicBezTo>
                  <a:pt x="3792" y="21598"/>
                  <a:pt x="3853" y="21516"/>
                  <a:pt x="3853" y="21412"/>
                </a:cubicBezTo>
                <a:lnTo>
                  <a:pt x="3853" y="16682"/>
                </a:lnTo>
                <a:cubicBezTo>
                  <a:pt x="3853" y="16555"/>
                  <a:pt x="3762" y="16478"/>
                  <a:pt x="3680" y="16498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indent="203200"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" name="Coins"/>
          <p:cNvSpPr/>
          <p:nvPr/>
        </p:nvSpPr>
        <p:spPr>
          <a:xfrm>
            <a:off x="19649750" y="7372281"/>
            <a:ext cx="1002933" cy="1005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14C397"/>
          </a:solidFill>
          <a:ln w="12700">
            <a:miter lim="400000"/>
          </a:ln>
        </p:spPr>
        <p:txBody>
          <a:bodyPr lIns="0" tIns="0" rIns="0" bIns="0" anchor="ctr"/>
          <a:lstStyle/>
          <a:p>
            <a:pPr indent="203200"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504" y="5446936"/>
            <a:ext cx="3836307" cy="333012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3" name="Line"/>
          <p:cNvSpPr/>
          <p:nvPr/>
        </p:nvSpPr>
        <p:spPr>
          <a:xfrm flipH="1">
            <a:off x="11129578" y="7060210"/>
            <a:ext cx="1270001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 indent="203200">
              <a:defRPr sz="5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6880" y="5435939"/>
            <a:ext cx="3981802" cy="335212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ircle"/>
          <p:cNvSpPr/>
          <p:nvPr/>
        </p:nvSpPr>
        <p:spPr>
          <a:xfrm>
            <a:off x="5694229" y="4822934"/>
            <a:ext cx="2032001" cy="2032001"/>
          </a:xfrm>
          <a:prstGeom prst="ellipse">
            <a:avLst/>
          </a:prstGeom>
          <a:solidFill>
            <a:srgbClr val="00C1FF"/>
          </a:solidFill>
          <a:ln w="12700">
            <a:miter lim="400000"/>
          </a:ln>
        </p:spPr>
        <p:txBody>
          <a:bodyPr lIns="0" tIns="0" rIns="0" bIns="0" anchor="ctr"/>
          <a:lstStyle/>
          <a:p>
            <a:pPr indent="203200"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Shape 6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Philosophy of vector search engine</a:t>
            </a:r>
          </a:p>
        </p:txBody>
      </p:sp>
      <p:sp>
        <p:nvSpPr>
          <p:cNvPr id="138" name="Unstructured Data"/>
          <p:cNvSpPr/>
          <p:nvPr/>
        </p:nvSpPr>
        <p:spPr>
          <a:xfrm>
            <a:off x="9529705" y="2591905"/>
            <a:ext cx="7586322" cy="1270001"/>
          </a:xfrm>
          <a:prstGeom prst="rect">
            <a:avLst/>
          </a:prstGeom>
          <a:solidFill>
            <a:srgbClr val="14C397"/>
          </a:solidFill>
          <a:ln w="12700">
            <a:miter lim="400000"/>
          </a:ln>
        </p:spPr>
        <p:txBody>
          <a:bodyPr lIns="203200" tIns="203200" rIns="203200" bIns="20320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Unstructured Data</a:t>
            </a:r>
          </a:p>
        </p:txBody>
      </p:sp>
      <p:sp>
        <p:nvSpPr>
          <p:cNvPr id="139" name="Information Extraction"/>
          <p:cNvSpPr/>
          <p:nvPr/>
        </p:nvSpPr>
        <p:spPr>
          <a:xfrm>
            <a:off x="9543357" y="5056673"/>
            <a:ext cx="5118628" cy="1341149"/>
          </a:xfrm>
          <a:prstGeom prst="rect">
            <a:avLst/>
          </a:prstGeom>
          <a:solidFill>
            <a:srgbClr val="00C1FF"/>
          </a:solidFill>
          <a:ln w="12700">
            <a:miter lim="400000"/>
          </a:ln>
        </p:spPr>
        <p:txBody>
          <a:bodyPr lIns="203200" tIns="203200" rIns="203200" bIns="2032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Information Extraction</a:t>
            </a:r>
          </a:p>
          <a:p>
            <a:endParaRPr/>
          </a:p>
        </p:txBody>
      </p:sp>
      <p:sp>
        <p:nvSpPr>
          <p:cNvPr id="140" name="Object Storage"/>
          <p:cNvSpPr/>
          <p:nvPr/>
        </p:nvSpPr>
        <p:spPr>
          <a:xfrm>
            <a:off x="14912737" y="5056673"/>
            <a:ext cx="2230359" cy="1341149"/>
          </a:xfrm>
          <a:prstGeom prst="rect">
            <a:avLst/>
          </a:prstGeom>
          <a:solidFill>
            <a:srgbClr val="00C1FF"/>
          </a:solidFill>
          <a:ln w="12700">
            <a:miter lim="400000"/>
          </a:ln>
        </p:spPr>
        <p:txBody>
          <a:bodyPr lIns="203200" tIns="203200" rIns="203200" bIns="2032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Object Storage</a:t>
            </a:r>
          </a:p>
        </p:txBody>
      </p:sp>
      <p:sp>
        <p:nvSpPr>
          <p:cNvPr id="141" name="Result"/>
          <p:cNvSpPr/>
          <p:nvPr/>
        </p:nvSpPr>
        <p:spPr>
          <a:xfrm>
            <a:off x="18745141" y="5092247"/>
            <a:ext cx="2287806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203200" tIns="203200" rIns="203200" bIns="2032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Result</a:t>
            </a:r>
          </a:p>
        </p:txBody>
      </p:sp>
      <p:sp>
        <p:nvSpPr>
          <p:cNvPr id="142" name="Knowledge Base"/>
          <p:cNvSpPr/>
          <p:nvPr/>
        </p:nvSpPr>
        <p:spPr>
          <a:xfrm>
            <a:off x="9937980" y="9481499"/>
            <a:ext cx="4318001" cy="1341148"/>
          </a:xfrm>
          <a:prstGeom prst="rect">
            <a:avLst/>
          </a:prstGeom>
          <a:solidFill>
            <a:srgbClr val="00C1FF"/>
          </a:solidFill>
          <a:ln w="12700">
            <a:miter lim="400000"/>
          </a:ln>
        </p:spPr>
        <p:txBody>
          <a:bodyPr lIns="203200" tIns="203200" rIns="203200" bIns="20320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Knowledge Base</a:t>
            </a:r>
          </a:p>
        </p:txBody>
      </p:sp>
      <p:sp>
        <p:nvSpPr>
          <p:cNvPr id="143" name="Head"/>
          <p:cNvSpPr/>
          <p:nvPr/>
        </p:nvSpPr>
        <p:spPr>
          <a:xfrm>
            <a:off x="6215124" y="5179638"/>
            <a:ext cx="983463" cy="1176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9154" y="0"/>
                </a:moveTo>
                <a:cubicBezTo>
                  <a:pt x="3064" y="0"/>
                  <a:pt x="0" y="3297"/>
                  <a:pt x="0" y="7252"/>
                </a:cubicBezTo>
                <a:cubicBezTo>
                  <a:pt x="0" y="11207"/>
                  <a:pt x="2755" y="14261"/>
                  <a:pt x="3263" y="17024"/>
                </a:cubicBezTo>
                <a:cubicBezTo>
                  <a:pt x="3772" y="19786"/>
                  <a:pt x="1428" y="21600"/>
                  <a:pt x="1428" y="21600"/>
                </a:cubicBezTo>
                <a:lnTo>
                  <a:pt x="13269" y="21600"/>
                </a:lnTo>
                <a:cubicBezTo>
                  <a:pt x="14015" y="18211"/>
                  <a:pt x="15444" y="18832"/>
                  <a:pt x="16687" y="18799"/>
                </a:cubicBezTo>
                <a:cubicBezTo>
                  <a:pt x="17929" y="18767"/>
                  <a:pt x="19467" y="18460"/>
                  <a:pt x="19210" y="17068"/>
                </a:cubicBezTo>
                <a:cubicBezTo>
                  <a:pt x="19036" y="16134"/>
                  <a:pt x="19250" y="15837"/>
                  <a:pt x="19675" y="15341"/>
                </a:cubicBezTo>
                <a:cubicBezTo>
                  <a:pt x="20100" y="14844"/>
                  <a:pt x="19256" y="14402"/>
                  <a:pt x="19256" y="14402"/>
                </a:cubicBezTo>
                <a:lnTo>
                  <a:pt x="19745" y="14169"/>
                </a:lnTo>
                <a:cubicBezTo>
                  <a:pt x="19977" y="14061"/>
                  <a:pt x="20093" y="13835"/>
                  <a:pt x="20035" y="13619"/>
                </a:cubicBezTo>
                <a:cubicBezTo>
                  <a:pt x="20009" y="13533"/>
                  <a:pt x="19982" y="13430"/>
                  <a:pt x="19950" y="13301"/>
                </a:cubicBezTo>
                <a:cubicBezTo>
                  <a:pt x="19847" y="12874"/>
                  <a:pt x="20073" y="12503"/>
                  <a:pt x="20497" y="12373"/>
                </a:cubicBezTo>
                <a:cubicBezTo>
                  <a:pt x="20877" y="12260"/>
                  <a:pt x="21149" y="12098"/>
                  <a:pt x="21342" y="11942"/>
                </a:cubicBezTo>
                <a:cubicBezTo>
                  <a:pt x="21600" y="11737"/>
                  <a:pt x="21600" y="11374"/>
                  <a:pt x="21407" y="11120"/>
                </a:cubicBezTo>
                <a:cubicBezTo>
                  <a:pt x="20705" y="10192"/>
                  <a:pt x="19983" y="9173"/>
                  <a:pt x="19487" y="8520"/>
                </a:cubicBezTo>
                <a:cubicBezTo>
                  <a:pt x="18754" y="7554"/>
                  <a:pt x="19939" y="7036"/>
                  <a:pt x="19572" y="5994"/>
                </a:cubicBezTo>
                <a:cubicBezTo>
                  <a:pt x="18658" y="2406"/>
                  <a:pt x="15959" y="0"/>
                  <a:pt x="9154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indent="203200"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Rectangle"/>
          <p:cNvSpPr/>
          <p:nvPr/>
        </p:nvSpPr>
        <p:spPr>
          <a:xfrm>
            <a:off x="9526296" y="7078362"/>
            <a:ext cx="5152748" cy="4268345"/>
          </a:xfrm>
          <a:prstGeom prst="rect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indent="203200"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Milvus"/>
          <p:cNvSpPr txBox="1"/>
          <p:nvPr/>
        </p:nvSpPr>
        <p:spPr>
          <a:xfrm>
            <a:off x="11388128" y="6774285"/>
            <a:ext cx="1505286" cy="546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Milvus</a:t>
            </a:r>
          </a:p>
        </p:txBody>
      </p:sp>
      <p:cxnSp>
        <p:nvCxnSpPr>
          <p:cNvPr id="146" name="Connection Line"/>
          <p:cNvCxnSpPr>
            <a:stCxn id="142" idx="3"/>
          </p:cNvCxnSpPr>
          <p:nvPr/>
        </p:nvCxnSpPr>
        <p:spPr>
          <a:xfrm flipV="1">
            <a:off x="14255750" y="6353810"/>
            <a:ext cx="1751965" cy="3797935"/>
          </a:xfrm>
          <a:prstGeom prst="bentConnector2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47" name="Line"/>
          <p:cNvSpPr/>
          <p:nvPr/>
        </p:nvSpPr>
        <p:spPr>
          <a:xfrm>
            <a:off x="17114074" y="5691673"/>
            <a:ext cx="170501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indent="203200">
              <a:defRPr sz="5000"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148" name="Connection Line"/>
          <p:cNvCxnSpPr>
            <a:stCxn id="136" idx="4"/>
          </p:cNvCxnSpPr>
          <p:nvPr/>
        </p:nvCxnSpPr>
        <p:spPr>
          <a:xfrm rot="5400000" flipH="1" flipV="1">
            <a:off x="13053060" y="10795"/>
            <a:ext cx="501015" cy="13186410"/>
          </a:xfrm>
          <a:prstGeom prst="bentConnector4">
            <a:avLst>
              <a:gd name="adj1" fmla="val -1050887"/>
              <a:gd name="adj2" fmla="val 100127"/>
            </a:avLst>
          </a:prstGeom>
          <a:ln w="381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49" name="query"/>
          <p:cNvSpPr txBox="1"/>
          <p:nvPr/>
        </p:nvSpPr>
        <p:spPr>
          <a:xfrm>
            <a:off x="11105665" y="8518935"/>
            <a:ext cx="1055267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spcBef>
                <a:spcPts val="1000"/>
              </a:spcBef>
              <a:defRPr b="0"/>
            </a:lvl1pPr>
          </a:lstStyle>
          <a:p>
            <a:r>
              <a:t>query</a:t>
            </a:r>
          </a:p>
        </p:txBody>
      </p:sp>
      <p:sp>
        <p:nvSpPr>
          <p:cNvPr id="150" name="insert"/>
          <p:cNvSpPr txBox="1"/>
          <p:nvPr/>
        </p:nvSpPr>
        <p:spPr>
          <a:xfrm>
            <a:off x="13400788" y="8557035"/>
            <a:ext cx="1077963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spcBef>
                <a:spcPts val="1000"/>
              </a:spcBef>
              <a:defRPr b="0"/>
            </a:lvl1pPr>
          </a:lstStyle>
          <a:p>
            <a:r>
              <a:t>insert</a:t>
            </a:r>
          </a:p>
        </p:txBody>
      </p:sp>
      <p:sp>
        <p:nvSpPr>
          <p:cNvPr id="151" name="Feature Vectors"/>
          <p:cNvSpPr txBox="1"/>
          <p:nvPr/>
        </p:nvSpPr>
        <p:spPr>
          <a:xfrm>
            <a:off x="10724748" y="10148160"/>
            <a:ext cx="2744466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1pPr>
          </a:lstStyle>
          <a:p>
            <a:r>
              <a:t>Feature Vectors</a:t>
            </a:r>
          </a:p>
        </p:txBody>
      </p:sp>
      <p:sp>
        <p:nvSpPr>
          <p:cNvPr id="152" name="image, video, voice, natural language"/>
          <p:cNvSpPr txBox="1"/>
          <p:nvPr/>
        </p:nvSpPr>
        <p:spPr>
          <a:xfrm>
            <a:off x="10272687" y="3249417"/>
            <a:ext cx="6188721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1pPr>
          </a:lstStyle>
          <a:p>
            <a:r>
              <a:t>image, video, voice, natural language</a:t>
            </a:r>
          </a:p>
        </p:txBody>
      </p:sp>
      <p:sp>
        <p:nvSpPr>
          <p:cNvPr id="153" name="Search"/>
          <p:cNvSpPr/>
          <p:nvPr/>
        </p:nvSpPr>
        <p:spPr>
          <a:xfrm>
            <a:off x="9963380" y="7538660"/>
            <a:ext cx="2032001" cy="762001"/>
          </a:xfrm>
          <a:prstGeom prst="roundRect">
            <a:avLst>
              <a:gd name="adj" fmla="val 50000"/>
            </a:avLst>
          </a:prstGeom>
          <a:solidFill>
            <a:srgbClr val="FFB2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Search</a:t>
            </a:r>
          </a:p>
        </p:txBody>
      </p:sp>
      <p:sp>
        <p:nvSpPr>
          <p:cNvPr id="154" name="Index"/>
          <p:cNvSpPr/>
          <p:nvPr/>
        </p:nvSpPr>
        <p:spPr>
          <a:xfrm>
            <a:off x="12210871" y="7538660"/>
            <a:ext cx="2032001" cy="762001"/>
          </a:xfrm>
          <a:prstGeom prst="roundRect">
            <a:avLst>
              <a:gd name="adj" fmla="val 50000"/>
            </a:avLst>
          </a:prstGeom>
          <a:solidFill>
            <a:srgbClr val="FFB2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Index</a:t>
            </a:r>
          </a:p>
        </p:txBody>
      </p:sp>
      <p:sp>
        <p:nvSpPr>
          <p:cNvPr id="155" name="store"/>
          <p:cNvSpPr txBox="1"/>
          <p:nvPr/>
        </p:nvSpPr>
        <p:spPr>
          <a:xfrm>
            <a:off x="16174084" y="4169593"/>
            <a:ext cx="976015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spcBef>
                <a:spcPts val="1000"/>
              </a:spcBef>
              <a:defRPr b="0"/>
            </a:lvl1pPr>
          </a:lstStyle>
          <a:p>
            <a:r>
              <a:t>store</a:t>
            </a:r>
          </a:p>
        </p:txBody>
      </p:sp>
      <p:sp>
        <p:nvSpPr>
          <p:cNvPr id="156" name="input"/>
          <p:cNvSpPr txBox="1"/>
          <p:nvPr/>
        </p:nvSpPr>
        <p:spPr>
          <a:xfrm>
            <a:off x="8144172" y="5052233"/>
            <a:ext cx="965226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spcBef>
                <a:spcPts val="1000"/>
              </a:spcBef>
              <a:defRPr b="0"/>
            </a:lvl1pPr>
          </a:lstStyle>
          <a:p>
            <a:r>
              <a:t>input</a:t>
            </a:r>
          </a:p>
        </p:txBody>
      </p:sp>
      <p:sp>
        <p:nvSpPr>
          <p:cNvPr id="157" name="Line"/>
          <p:cNvSpPr/>
          <p:nvPr/>
        </p:nvSpPr>
        <p:spPr>
          <a:xfrm>
            <a:off x="13226871" y="6354242"/>
            <a:ext cx="1" cy="117647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indent="203200"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Line"/>
          <p:cNvSpPr/>
          <p:nvPr/>
        </p:nvSpPr>
        <p:spPr>
          <a:xfrm>
            <a:off x="10979380" y="6354242"/>
            <a:ext cx="1" cy="117647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indent="203200"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output"/>
          <p:cNvSpPr txBox="1"/>
          <p:nvPr/>
        </p:nvSpPr>
        <p:spPr>
          <a:xfrm>
            <a:off x="17228749" y="5052233"/>
            <a:ext cx="1385571" cy="5461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defRPr b="0"/>
            </a:lvl1pPr>
          </a:lstStyle>
          <a:p>
            <a:r>
              <a:t>output</a:t>
            </a:r>
          </a:p>
        </p:txBody>
      </p:sp>
      <p:sp>
        <p:nvSpPr>
          <p:cNvPr id="160" name="Line"/>
          <p:cNvSpPr/>
          <p:nvPr/>
        </p:nvSpPr>
        <p:spPr>
          <a:xfrm>
            <a:off x="7813699" y="5727247"/>
            <a:ext cx="170501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indent="203200"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" name="Line"/>
          <p:cNvSpPr/>
          <p:nvPr/>
        </p:nvSpPr>
        <p:spPr>
          <a:xfrm>
            <a:off x="13226871" y="8283794"/>
            <a:ext cx="1" cy="117647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indent="203200"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2" name="Line"/>
          <p:cNvSpPr/>
          <p:nvPr/>
        </p:nvSpPr>
        <p:spPr>
          <a:xfrm>
            <a:off x="10979380" y="8283794"/>
            <a:ext cx="1" cy="117647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indent="203200"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3" name="Line"/>
          <p:cNvSpPr/>
          <p:nvPr/>
        </p:nvSpPr>
        <p:spPr>
          <a:xfrm>
            <a:off x="10979380" y="3884858"/>
            <a:ext cx="1" cy="117647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indent="203200"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4" name="Line"/>
          <p:cNvSpPr/>
          <p:nvPr/>
        </p:nvSpPr>
        <p:spPr>
          <a:xfrm>
            <a:off x="13226871" y="3884858"/>
            <a:ext cx="1" cy="117647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indent="203200"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" name="Line"/>
          <p:cNvSpPr/>
          <p:nvPr/>
        </p:nvSpPr>
        <p:spPr>
          <a:xfrm>
            <a:off x="16027917" y="3884858"/>
            <a:ext cx="1" cy="117647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indent="203200">
              <a:defRPr sz="5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AI Models"/>
          <p:cNvSpPr txBox="1"/>
          <p:nvPr/>
        </p:nvSpPr>
        <p:spPr>
          <a:xfrm>
            <a:off x="11252694" y="5768444"/>
            <a:ext cx="1776153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1pPr>
          </a:lstStyle>
          <a:p>
            <a:r>
              <a:t>AI Models</a:t>
            </a:r>
          </a:p>
        </p:txBody>
      </p:sp>
      <p:sp>
        <p:nvSpPr>
          <p:cNvPr id="167" name="Ballast of an unstructured database."/>
          <p:cNvSpPr txBox="1"/>
          <p:nvPr/>
        </p:nvSpPr>
        <p:spPr>
          <a:xfrm>
            <a:off x="1259617" y="2510628"/>
            <a:ext cx="6673652" cy="5461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l">
              <a:defRPr b="0"/>
            </a:lvl1pPr>
          </a:lstStyle>
          <a:p>
            <a:r>
              <a:t>Ballast of an unstructured database.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"/>
          <p:cNvGrpSpPr/>
          <p:nvPr/>
        </p:nvGrpSpPr>
        <p:grpSpPr>
          <a:xfrm>
            <a:off x="2626592" y="5455298"/>
            <a:ext cx="7714580" cy="4017344"/>
            <a:chOff x="0" y="0"/>
            <a:chExt cx="7714577" cy="4017341"/>
          </a:xfrm>
        </p:grpSpPr>
        <p:pic>
          <p:nvPicPr>
            <p:cNvPr id="17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567465" cy="348854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177" name="Rectangle"/>
            <p:cNvSpPr/>
            <p:nvPr/>
          </p:nvSpPr>
          <p:spPr>
            <a:xfrm>
              <a:off x="4252806" y="2747341"/>
              <a:ext cx="3461772" cy="1270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indent="203200"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9" name="The idea"/>
          <p:cNvSpPr/>
          <p:nvPr/>
        </p:nvSpPr>
        <p:spPr>
          <a:xfrm>
            <a:off x="1626128" y="4434474"/>
            <a:ext cx="2286001" cy="2286002"/>
          </a:xfrm>
          <a:prstGeom prst="ellipse">
            <a:avLst/>
          </a:prstGeom>
          <a:solidFill>
            <a:srgbClr val="00C1FF"/>
          </a:solidFill>
          <a:ln w="12700" cap="flat">
            <a:noFill/>
            <a:miter lim="400000"/>
          </a:ln>
          <a:effectLst/>
        </p:spPr>
        <p:txBody>
          <a:bodyPr wrap="square" lIns="101600" tIns="101600" rIns="101600" bIns="101600" numCol="1" anchor="ctr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The idea</a:t>
            </a:r>
          </a:p>
        </p:txBody>
      </p:sp>
      <p:sp>
        <p:nvSpPr>
          <p:cNvPr id="180" name="Milvus 0.1"/>
          <p:cNvSpPr/>
          <p:nvPr/>
        </p:nvSpPr>
        <p:spPr>
          <a:xfrm>
            <a:off x="4464178" y="4434474"/>
            <a:ext cx="2286002" cy="2286002"/>
          </a:xfrm>
          <a:prstGeom prst="ellipse">
            <a:avLst/>
          </a:prstGeom>
          <a:solidFill>
            <a:srgbClr val="14C397"/>
          </a:solidFill>
          <a:ln w="12700" cap="flat">
            <a:noFill/>
            <a:miter lim="400000"/>
          </a:ln>
          <a:effectLst/>
        </p:spPr>
        <p:txBody>
          <a:bodyPr wrap="square" lIns="101600" tIns="101600" rIns="101600" bIns="101600" numCol="1" anchor="ctr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Milvus 0.1</a:t>
            </a:r>
          </a:p>
        </p:txBody>
      </p:sp>
      <p:sp>
        <p:nvSpPr>
          <p:cNvPr id="181" name="1st seed user"/>
          <p:cNvSpPr/>
          <p:nvPr/>
        </p:nvSpPr>
        <p:spPr>
          <a:xfrm>
            <a:off x="7302228" y="4434474"/>
            <a:ext cx="2286002" cy="2286002"/>
          </a:xfrm>
          <a:prstGeom prst="ellipse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101600" tIns="101600" rIns="101600" bIns="101600" numCol="1" anchor="ctr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1st seed user</a:t>
            </a:r>
          </a:p>
        </p:txBody>
      </p:sp>
      <p:sp>
        <p:nvSpPr>
          <p:cNvPr id="182" name="Open Source"/>
          <p:cNvSpPr/>
          <p:nvPr/>
        </p:nvSpPr>
        <p:spPr>
          <a:xfrm>
            <a:off x="3045257" y="7707444"/>
            <a:ext cx="2286002" cy="2286002"/>
          </a:xfrm>
          <a:prstGeom prst="ellipse">
            <a:avLst/>
          </a:prstGeom>
          <a:solidFill>
            <a:srgbClr val="FFB200"/>
          </a:solidFill>
          <a:ln w="12700" cap="flat">
            <a:noFill/>
            <a:miter lim="400000"/>
          </a:ln>
          <a:effectLst/>
        </p:spPr>
        <p:txBody>
          <a:bodyPr wrap="square" lIns="101600" tIns="101600" rIns="101600" bIns="101600" numCol="1" anchor="ctr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Open Source</a:t>
            </a:r>
          </a:p>
        </p:txBody>
      </p:sp>
      <p:sp>
        <p:nvSpPr>
          <p:cNvPr id="188" name="Joined  LF AI"/>
          <p:cNvSpPr/>
          <p:nvPr/>
        </p:nvSpPr>
        <p:spPr>
          <a:xfrm>
            <a:off x="5883307" y="7707444"/>
            <a:ext cx="2286002" cy="2286002"/>
          </a:xfrm>
          <a:prstGeom prst="ellipse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101600" tIns="101600" rIns="101600" bIns="101600" numCol="1" anchor="ctr">
            <a:no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Joined </a:t>
            </a:r>
            <a:br/>
            <a:r>
              <a:t>LF AI</a:t>
            </a:r>
          </a:p>
        </p:txBody>
      </p:sp>
      <p:grpSp>
        <p:nvGrpSpPr>
          <p:cNvPr id="173" name="Group"/>
          <p:cNvGrpSpPr/>
          <p:nvPr/>
        </p:nvGrpSpPr>
        <p:grpSpPr>
          <a:xfrm>
            <a:off x="12400651" y="3280788"/>
            <a:ext cx="10160001" cy="7154424"/>
            <a:chOff x="0" y="0"/>
            <a:chExt cx="10160000" cy="7154422"/>
          </a:xfrm>
        </p:grpSpPr>
        <p:pic>
          <p:nvPicPr>
            <p:cNvPr id="169" name="Image" descr="Image"/>
            <p:cNvPicPr>
              <a:picLocks noChangeAspect="1"/>
            </p:cNvPicPr>
            <p:nvPr/>
          </p:nvPicPr>
          <p:blipFill>
            <a:blip r:embed="rId3">
              <a:alphaModFix amt="40651"/>
            </a:blip>
            <a:srcRect l="7037" t="1721" r="7037" b="41582"/>
            <a:stretch>
              <a:fillRect/>
            </a:stretch>
          </p:blipFill>
          <p:spPr>
            <a:xfrm>
              <a:off x="0" y="2599280"/>
              <a:ext cx="6741942" cy="455514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0" name="Image" descr="Image"/>
            <p:cNvPicPr>
              <a:picLocks noChangeAspect="1"/>
            </p:cNvPicPr>
            <p:nvPr/>
          </p:nvPicPr>
          <p:blipFill>
            <a:blip r:embed="rId3"/>
            <a:srcRect l="41046" t="35067" r="41046" b="41867"/>
            <a:stretch>
              <a:fillRect/>
            </a:stretch>
          </p:blipFill>
          <p:spPr>
            <a:xfrm>
              <a:off x="5938634" y="0"/>
              <a:ext cx="4221367" cy="5567501"/>
            </a:xfrm>
            <a:prstGeom prst="rect">
              <a:avLst/>
            </a:prstGeom>
            <a:ln w="25400" cap="flat">
              <a:solidFill>
                <a:srgbClr val="00C1FF"/>
              </a:solidFill>
              <a:prstDash val="solid"/>
              <a:miter lim="400000"/>
              <a:headEnd/>
              <a:tailEnd/>
            </a:ln>
            <a:effectLst>
              <a:outerShdw blurRad="508000" dist="63500" dir="5400000" rotWithShape="0">
                <a:srgbClr val="000000">
                  <a:alpha val="10000"/>
                </a:srgbClr>
              </a:outerShdw>
            </a:effectLst>
          </p:spPr>
        </p:pic>
        <p:sp>
          <p:nvSpPr>
            <p:cNvPr id="171" name="Rectangle"/>
            <p:cNvSpPr/>
            <p:nvPr/>
          </p:nvSpPr>
          <p:spPr>
            <a:xfrm>
              <a:off x="2759733" y="5328624"/>
              <a:ext cx="1204198" cy="1760783"/>
            </a:xfrm>
            <a:prstGeom prst="rect">
              <a:avLst/>
            </a:prstGeom>
            <a:noFill/>
            <a:ln w="25400" cap="flat">
              <a:solidFill>
                <a:srgbClr val="00C1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indent="203200"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2" name="Line"/>
            <p:cNvSpPr/>
            <p:nvPr/>
          </p:nvSpPr>
          <p:spPr>
            <a:xfrm flipV="1">
              <a:off x="3963117" y="4426534"/>
              <a:ext cx="1972941" cy="1629117"/>
            </a:xfrm>
            <a:prstGeom prst="line">
              <a:avLst/>
            </a:prstGeom>
            <a:noFill/>
            <a:ln w="25400" cap="flat">
              <a:solidFill>
                <a:srgbClr val="00C1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indent="203200">
                <a:defRPr sz="5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4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Milvus: The journey</a:t>
            </a:r>
          </a:p>
        </p:txBody>
      </p:sp>
      <p:sp>
        <p:nvSpPr>
          <p:cNvPr id="175" name="The most active AI projects in Linux foundation"/>
          <p:cNvSpPr txBox="1"/>
          <p:nvPr/>
        </p:nvSpPr>
        <p:spPr>
          <a:xfrm>
            <a:off x="12395019" y="4602882"/>
            <a:ext cx="5324063" cy="9906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The most active AI projects in Linux foundation</a:t>
            </a:r>
          </a:p>
        </p:txBody>
      </p:sp>
      <p:sp>
        <p:nvSpPr>
          <p:cNvPr id="2" name="矩形 1"/>
          <p:cNvSpPr/>
          <p:nvPr/>
        </p:nvSpPr>
        <p:spPr>
          <a:xfrm>
            <a:off x="1874690" y="3737048"/>
            <a:ext cx="1788876" cy="4616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indent="203200"/>
            <a:r>
              <a:rPr lang="en-US" altLang="zh-CN" dirty="0"/>
              <a:t>2018.10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Roboto" panose="0200000000000000000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712741" y="3737048"/>
            <a:ext cx="1788876" cy="4616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indent="203200"/>
            <a:r>
              <a:rPr lang="en-US" altLang="zh-CN" dirty="0"/>
              <a:t>2019.04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Roboto" panose="0200000000000000000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550791" y="3737563"/>
            <a:ext cx="1788876" cy="4616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indent="203200"/>
            <a:r>
              <a:rPr lang="en-US" altLang="zh-CN" dirty="0"/>
              <a:t>2019.06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Roboto" panose="0200000000000000000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293820" y="10204380"/>
            <a:ext cx="1788876" cy="4616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indent="203200"/>
            <a:r>
              <a:rPr lang="en-US" altLang="zh-CN" dirty="0"/>
              <a:t>2019.10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Roboto" panose="0200000000000000000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31870" y="10204380"/>
            <a:ext cx="1788876" cy="4616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indent="203200"/>
            <a:r>
              <a:rPr lang="en-US" altLang="zh-CN" dirty="0"/>
              <a:t>2020.03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Roboto" panose="0200000000000000000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6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Progress</a:t>
            </a:r>
          </a:p>
        </p:txBody>
      </p:sp>
      <p:sp>
        <p:nvSpPr>
          <p:cNvPr id="192" name="Unstoppable momentum since its debut.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</a:lvl1pPr>
          </a:lstStyle>
          <a:p>
            <a:r>
              <a:t>Unstoppable momentum since its debut.</a:t>
            </a:r>
          </a:p>
        </p:txBody>
      </p:sp>
      <p:sp>
        <p:nvSpPr>
          <p:cNvPr id="193" name="5.3K"/>
          <p:cNvSpPr/>
          <p:nvPr/>
        </p:nvSpPr>
        <p:spPr>
          <a:xfrm>
            <a:off x="5677301" y="3630267"/>
            <a:ext cx="3111444" cy="3111444"/>
          </a:xfrm>
          <a:prstGeom prst="ellipse">
            <a:avLst/>
          </a:prstGeom>
          <a:solidFill>
            <a:srgbClr val="00C1FF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spcBef>
                <a:spcPts val="4500"/>
              </a:spcBef>
              <a:defRPr sz="7000">
                <a:solidFill>
                  <a:srgbClr val="FFFFFF"/>
                </a:solidFill>
              </a:defRPr>
            </a:lvl1pPr>
          </a:lstStyle>
          <a:p>
            <a:r>
              <a:t>5.3K</a:t>
            </a:r>
          </a:p>
        </p:txBody>
      </p:sp>
      <p:sp>
        <p:nvSpPr>
          <p:cNvPr id="194" name="3.3K"/>
          <p:cNvSpPr/>
          <p:nvPr/>
        </p:nvSpPr>
        <p:spPr>
          <a:xfrm>
            <a:off x="10510361" y="3630267"/>
            <a:ext cx="3111444" cy="3111444"/>
          </a:xfrm>
          <a:prstGeom prst="ellipse">
            <a:avLst/>
          </a:prstGeom>
          <a:solidFill>
            <a:srgbClr val="14C397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spcBef>
                <a:spcPts val="4500"/>
              </a:spcBef>
              <a:defRPr sz="7000">
                <a:solidFill>
                  <a:srgbClr val="FFFFFF"/>
                </a:solidFill>
              </a:defRPr>
            </a:lvl1pPr>
          </a:lstStyle>
          <a:p>
            <a:r>
              <a:t>3.3K</a:t>
            </a:r>
          </a:p>
        </p:txBody>
      </p:sp>
      <p:sp>
        <p:nvSpPr>
          <p:cNvPr id="195" name="104"/>
          <p:cNvSpPr/>
          <p:nvPr/>
        </p:nvSpPr>
        <p:spPr>
          <a:xfrm>
            <a:off x="15339776" y="3630267"/>
            <a:ext cx="3111444" cy="3111444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spcBef>
                <a:spcPts val="4500"/>
              </a:spcBef>
              <a:defRPr sz="7000">
                <a:solidFill>
                  <a:srgbClr val="FFFFFF"/>
                </a:solidFill>
              </a:defRPr>
            </a:lvl1pPr>
          </a:lstStyle>
          <a:p>
            <a:r>
              <a:t>104</a:t>
            </a:r>
          </a:p>
        </p:txBody>
      </p:sp>
      <p:sp>
        <p:nvSpPr>
          <p:cNvPr id="196" name="24K"/>
          <p:cNvSpPr/>
          <p:nvPr/>
        </p:nvSpPr>
        <p:spPr>
          <a:xfrm>
            <a:off x="5677301" y="8159381"/>
            <a:ext cx="3111444" cy="3111444"/>
          </a:xfrm>
          <a:prstGeom prst="ellipse">
            <a:avLst/>
          </a:prstGeom>
          <a:solidFill>
            <a:srgbClr val="FFB2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spcBef>
                <a:spcPts val="4500"/>
              </a:spcBef>
              <a:defRPr sz="7000">
                <a:solidFill>
                  <a:srgbClr val="FFFFFF"/>
                </a:solidFill>
              </a:defRPr>
            </a:lvl1pPr>
          </a:lstStyle>
          <a:p>
            <a:r>
              <a:t>24K</a:t>
            </a:r>
          </a:p>
        </p:txBody>
      </p:sp>
      <p:sp>
        <p:nvSpPr>
          <p:cNvPr id="197" name="200+"/>
          <p:cNvSpPr/>
          <p:nvPr/>
        </p:nvSpPr>
        <p:spPr>
          <a:xfrm>
            <a:off x="10510361" y="8219652"/>
            <a:ext cx="3111444" cy="3111444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spcBef>
                <a:spcPts val="4500"/>
              </a:spcBef>
              <a:defRPr sz="7000">
                <a:solidFill>
                  <a:srgbClr val="FFFFFF"/>
                </a:solidFill>
              </a:defRPr>
            </a:lvl1pPr>
          </a:lstStyle>
          <a:p>
            <a:r>
              <a:t>200+</a:t>
            </a:r>
          </a:p>
        </p:txBody>
      </p:sp>
      <p:sp>
        <p:nvSpPr>
          <p:cNvPr id="198" name="19"/>
          <p:cNvSpPr/>
          <p:nvPr/>
        </p:nvSpPr>
        <p:spPr>
          <a:xfrm>
            <a:off x="15339778" y="8219652"/>
            <a:ext cx="3111444" cy="3111444"/>
          </a:xfrm>
          <a:prstGeom prst="ellipse">
            <a:avLst/>
          </a:prstGeom>
          <a:solidFill>
            <a:srgbClr val="00C1FF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spcBef>
                <a:spcPts val="4500"/>
              </a:spcBef>
              <a:defRPr sz="7000">
                <a:solidFill>
                  <a:srgbClr val="FFFFFF"/>
                </a:solidFill>
              </a:defRPr>
            </a:lvl1pPr>
          </a:lstStyle>
          <a:p>
            <a:r>
              <a:t>19</a:t>
            </a:r>
          </a:p>
        </p:txBody>
      </p:sp>
      <p:sp>
        <p:nvSpPr>
          <p:cNvPr id="199" name="Commits"/>
          <p:cNvSpPr txBox="1"/>
          <p:nvPr/>
        </p:nvSpPr>
        <p:spPr>
          <a:xfrm>
            <a:off x="6400850" y="6958417"/>
            <a:ext cx="1664346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Commits</a:t>
            </a:r>
          </a:p>
        </p:txBody>
      </p:sp>
      <p:sp>
        <p:nvSpPr>
          <p:cNvPr id="200" name="GitHub stars"/>
          <p:cNvSpPr txBox="1"/>
          <p:nvPr/>
        </p:nvSpPr>
        <p:spPr>
          <a:xfrm>
            <a:off x="10936533" y="6958417"/>
            <a:ext cx="2259100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GitHub stars</a:t>
            </a:r>
          </a:p>
        </p:txBody>
      </p:sp>
      <p:sp>
        <p:nvSpPr>
          <p:cNvPr id="201" name="Contributors"/>
          <p:cNvSpPr txBox="1"/>
          <p:nvPr/>
        </p:nvSpPr>
        <p:spPr>
          <a:xfrm>
            <a:off x="15764366" y="6958417"/>
            <a:ext cx="2262263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Contributors</a:t>
            </a:r>
          </a:p>
        </p:txBody>
      </p:sp>
      <p:sp>
        <p:nvSpPr>
          <p:cNvPr id="202" name="DockerHub downloads"/>
          <p:cNvSpPr txBox="1"/>
          <p:nvPr/>
        </p:nvSpPr>
        <p:spPr>
          <a:xfrm>
            <a:off x="5249385" y="11500232"/>
            <a:ext cx="3967275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/>
              <a:t>DockerHub</a:t>
            </a:r>
            <a:r>
              <a:rPr dirty="0"/>
              <a:t> downloads</a:t>
            </a:r>
          </a:p>
        </p:txBody>
      </p:sp>
      <p:sp>
        <p:nvSpPr>
          <p:cNvPr id="203" name="Users"/>
          <p:cNvSpPr txBox="1"/>
          <p:nvPr/>
        </p:nvSpPr>
        <p:spPr>
          <a:xfrm>
            <a:off x="11515195" y="11500232"/>
            <a:ext cx="1101776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Users</a:t>
            </a:r>
          </a:p>
        </p:txBody>
      </p:sp>
      <p:sp>
        <p:nvSpPr>
          <p:cNvPr id="204" name="Patents filed"/>
          <p:cNvSpPr txBox="1"/>
          <p:nvPr/>
        </p:nvSpPr>
        <p:spPr>
          <a:xfrm>
            <a:off x="14775851" y="11500232"/>
            <a:ext cx="4239294" cy="5461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Patents filed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0" y="5520054"/>
            <a:ext cx="15240000" cy="152400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doc2vec</a:t>
            </a:r>
            <a:r>
              <a:rPr lang="zh-CN" altLang="en-US" dirty="0"/>
              <a:t>和</a:t>
            </a:r>
            <a:r>
              <a:rPr lang="en-US" altLang="zh-CN" dirty="0" err="1"/>
              <a:t>milvs</a:t>
            </a:r>
            <a:br>
              <a:rPr lang="en-US" altLang="zh-CN" dirty="0"/>
            </a:br>
            <a:r>
              <a:rPr lang="zh-CN" altLang="en-US" dirty="0"/>
              <a:t>实现相似文章召回</a:t>
            </a:r>
            <a:endParaRPr lang="en-US" altLang="zh-CN" dirty="0"/>
          </a:p>
        </p:txBody>
      </p:sp>
      <p:pic>
        <p:nvPicPr>
          <p:cNvPr id="5" name="图片 4" descr="id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2417" y="5274310"/>
            <a:ext cx="1769745" cy="176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2782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C24BC1-E470-4E32-9111-FE13C6F9B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常见文档向量表示方法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0C8A28-9854-427F-9C63-47A9D85F08E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04157" y="2366993"/>
            <a:ext cx="12994443" cy="1922799"/>
          </a:xfrm>
        </p:spPr>
        <p:txBody>
          <a:bodyPr>
            <a:normAutofit/>
          </a:bodyPr>
          <a:lstStyle/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Bag of words</a:t>
            </a: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该模型将每个文档转换为固定长度的整数矢量。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2FAF12-1D12-46FE-AF5E-EDD4B2652351}"/>
              </a:ext>
            </a:extLst>
          </p:cNvPr>
          <p:cNvSpPr/>
          <p:nvPr/>
        </p:nvSpPr>
        <p:spPr>
          <a:xfrm>
            <a:off x="1204156" y="4345742"/>
            <a:ext cx="121920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给定句子：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John likes to watch movies. Mary likes movies too.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John also likes to watch football games. Mary hates football.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EE9BC1-841F-4060-AFFE-1836E18EE3B5}"/>
              </a:ext>
            </a:extLst>
          </p:cNvPr>
          <p:cNvSpPr/>
          <p:nvPr/>
        </p:nvSpPr>
        <p:spPr>
          <a:xfrm>
            <a:off x="1204156" y="7350512"/>
            <a:ext cx="1576304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模型输出向量：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["John", "likes", "to", "watch", "movies", "Mary", "too", "also", "football", "games", "hates"]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[1, 2, 1, 1, 2, 1, 1, 0, 0, 0, 0]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[1, 1, 1, 1, 0, 1, 0, 1, 2, 1, 1]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807196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C24BC1-E470-4E32-9111-FE13C6F9B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常见文档向量表示方法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0C8A28-9854-427F-9C63-47A9D85F08E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04157" y="2366993"/>
            <a:ext cx="18226843" cy="2611407"/>
          </a:xfrm>
        </p:spPr>
        <p:txBody>
          <a:bodyPr>
            <a:normAutofit/>
          </a:bodyPr>
          <a:lstStyle/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Word2vec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模型使用浅层神经网络将单词嵌入到低维向量空间中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结果是一组词向量，其中在向量空间中靠在一起的向量根据上下文具有相似的含义，而彼此远离的词向量具有不同的含义。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D46170E-2C3F-46C6-909F-8F8DD7809FE0}"/>
              </a:ext>
            </a:extLst>
          </p:cNvPr>
          <p:cNvGrpSpPr/>
          <p:nvPr/>
        </p:nvGrpSpPr>
        <p:grpSpPr>
          <a:xfrm>
            <a:off x="2297476" y="6061017"/>
            <a:ext cx="7578812" cy="5287990"/>
            <a:chOff x="5537200" y="5265758"/>
            <a:chExt cx="7112000" cy="6143637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680F0FE-DEC6-42BA-BEDB-C919FC1EB41A}"/>
                </a:ext>
              </a:extLst>
            </p:cNvPr>
            <p:cNvGrpSpPr/>
            <p:nvPr/>
          </p:nvGrpSpPr>
          <p:grpSpPr>
            <a:xfrm>
              <a:off x="5537200" y="5265758"/>
              <a:ext cx="7112000" cy="6113443"/>
              <a:chOff x="6324600" y="6045200"/>
              <a:chExt cx="6756400" cy="5283200"/>
            </a:xfrm>
          </p:grpSpPr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976FA86C-077E-4C94-ACDC-31D57647B6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24600" y="6045200"/>
                <a:ext cx="0" cy="528320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744E7165-8E8B-45F1-A398-87A76FD51E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24600" y="11328400"/>
                <a:ext cx="6756400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29E73794-5E03-45F6-81E6-BED1B01E7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4198" y="9601201"/>
              <a:ext cx="1879602" cy="17478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A3081DEA-8C46-4773-95C8-BA7ED3FC5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4197" y="7391401"/>
              <a:ext cx="2247903" cy="40179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E775C89C-96FC-45D9-B41D-0B9918A22D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4197" y="9400398"/>
              <a:ext cx="3860803" cy="200899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ADEE8EB2-09F2-4876-924F-F99734A36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4198" y="10790206"/>
              <a:ext cx="2476502" cy="55880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CD99596E-98D8-4D99-A975-CC4E0C9CB1C2}"/>
                </a:ext>
              </a:extLst>
            </p:cNvPr>
            <p:cNvSpPr txBox="1"/>
            <p:nvPr/>
          </p:nvSpPr>
          <p:spPr>
            <a:xfrm>
              <a:off x="7852882" y="6992266"/>
              <a:ext cx="926629" cy="655559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r>
                <a:rPr kumimoji="0" lang="en-US" altLang="zh-CN" sz="3000" b="1" i="0" u="none" strike="noStrike" cap="none" spc="0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Roboto" panose="02000000000000000000"/>
                </a:rPr>
                <a:t>ing</a:t>
              </a: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 panose="0200000000000000000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11033DC-0935-456F-81C1-94FE3F6B59CE}"/>
                </a:ext>
              </a:extLst>
            </p:cNvPr>
            <p:cNvSpPr txBox="1"/>
            <p:nvPr/>
          </p:nvSpPr>
          <p:spPr>
            <a:xfrm>
              <a:off x="7541159" y="9095292"/>
              <a:ext cx="911587" cy="655559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000" b="1" i="0" u="none" strike="noStrike" cap="none" spc="0" normalizeH="0" baseline="0" dirty="0">
                  <a:ln>
                    <a:noFill/>
                  </a:ln>
                  <a:solidFill>
                    <a:schemeClr val="accent5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Roboto" panose="02000000000000000000"/>
                </a:rPr>
                <a:t>Man</a:t>
              </a: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 panose="0200000000000000000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46E3F0E-3B6D-4412-90A6-FC8B8766BB03}"/>
                </a:ext>
              </a:extLst>
            </p:cNvPr>
            <p:cNvSpPr txBox="1"/>
            <p:nvPr/>
          </p:nvSpPr>
          <p:spPr>
            <a:xfrm>
              <a:off x="8187523" y="10502262"/>
              <a:ext cx="1520814" cy="655559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dirty="0">
                  <a:solidFill>
                    <a:schemeClr val="accent3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  <a:r>
                <a:rPr kumimoji="0" lang="en-US" altLang="zh-CN" sz="3000" b="1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Mod val="75000"/>
                    </a:schemeClr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Roboto" panose="02000000000000000000"/>
                </a:rPr>
                <a:t>oman</a:t>
              </a: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 panose="0200000000000000000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2BE95AD-5F62-4451-89A9-CB0812959CE0}"/>
                </a:ext>
              </a:extLst>
            </p:cNvPr>
            <p:cNvSpPr txBox="1"/>
            <p:nvPr/>
          </p:nvSpPr>
          <p:spPr>
            <a:xfrm>
              <a:off x="9829160" y="8970739"/>
              <a:ext cx="1281635" cy="655559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Queen</a:t>
              </a: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 panose="02000000000000000000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F7F588E-9738-4D06-AFB7-3E42B0EFF24E}"/>
              </a:ext>
            </a:extLst>
          </p:cNvPr>
          <p:cNvGrpSpPr/>
          <p:nvPr/>
        </p:nvGrpSpPr>
        <p:grpSpPr>
          <a:xfrm>
            <a:off x="13501171" y="6165343"/>
            <a:ext cx="6396303" cy="786342"/>
            <a:chOff x="13591244" y="7437941"/>
            <a:chExt cx="6396303" cy="786342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41AE405-6F1D-4808-9E20-6F8C3F4BB33D}"/>
                </a:ext>
              </a:extLst>
            </p:cNvPr>
            <p:cNvSpPr/>
            <p:nvPr/>
          </p:nvSpPr>
          <p:spPr>
            <a:xfrm>
              <a:off x="13591244" y="7670285"/>
              <a:ext cx="639630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King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+ </a:t>
              </a:r>
              <a:r>
                <a:rPr lang="en-US" altLang="zh-CN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Man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= </a:t>
              </a:r>
              <a:r>
                <a:rPr lang="en-US" altLang="zh-CN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Queen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+ </a:t>
              </a:r>
              <a:r>
                <a:rPr lang="en-US" altLang="zh-CN" dirty="0">
                  <a:solidFill>
                    <a:schemeClr val="accent3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Woman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D6699254-9C20-4BAC-9C7D-FE3428EC4C76}"/>
                </a:ext>
              </a:extLst>
            </p:cNvPr>
            <p:cNvCxnSpPr>
              <a:cxnSpLocks/>
            </p:cNvCxnSpPr>
            <p:nvPr/>
          </p:nvCxnSpPr>
          <p:spPr>
            <a:xfrm>
              <a:off x="14347728" y="7437941"/>
              <a:ext cx="5874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8604249C-0193-4B71-9BCD-597693169301}"/>
                </a:ext>
              </a:extLst>
            </p:cNvPr>
            <p:cNvCxnSpPr>
              <a:cxnSpLocks/>
            </p:cNvCxnSpPr>
            <p:nvPr/>
          </p:nvCxnSpPr>
          <p:spPr>
            <a:xfrm>
              <a:off x="15439928" y="7437941"/>
              <a:ext cx="5874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A56B0311-7781-4828-8EB7-E7BA3FA543A8}"/>
                </a:ext>
              </a:extLst>
            </p:cNvPr>
            <p:cNvCxnSpPr>
              <a:cxnSpLocks/>
            </p:cNvCxnSpPr>
            <p:nvPr/>
          </p:nvCxnSpPr>
          <p:spPr>
            <a:xfrm>
              <a:off x="16789395" y="7437941"/>
              <a:ext cx="5874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46165A11-8C3A-4D29-9920-4122616F13BB}"/>
                </a:ext>
              </a:extLst>
            </p:cNvPr>
            <p:cNvCxnSpPr>
              <a:cxnSpLocks/>
            </p:cNvCxnSpPr>
            <p:nvPr/>
          </p:nvCxnSpPr>
          <p:spPr>
            <a:xfrm>
              <a:off x="18287995" y="7437941"/>
              <a:ext cx="5874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F5F7028E-A35B-4AC2-A351-1F738651592A}"/>
              </a:ext>
            </a:extLst>
          </p:cNvPr>
          <p:cNvSpPr txBox="1"/>
          <p:nvPr/>
        </p:nvSpPr>
        <p:spPr>
          <a:xfrm>
            <a:off x="9447571" y="5291254"/>
            <a:ext cx="4264477" cy="56425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 panose="02000000000000000000"/>
              </a:rPr>
              <a:t>Word     Vector   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Roboto" panose="0200000000000000000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1F4DB31-7943-4473-9E9E-B026308586D1}"/>
              </a:ext>
            </a:extLst>
          </p:cNvPr>
          <p:cNvGrpSpPr/>
          <p:nvPr/>
        </p:nvGrpSpPr>
        <p:grpSpPr>
          <a:xfrm>
            <a:off x="13488347" y="7890614"/>
            <a:ext cx="6441187" cy="799851"/>
            <a:chOff x="13568802" y="7437941"/>
            <a:chExt cx="6441187" cy="799851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851C851-BE7F-43C9-B9AD-96CF27279AF4}"/>
                </a:ext>
              </a:extLst>
            </p:cNvPr>
            <p:cNvSpPr/>
            <p:nvPr/>
          </p:nvSpPr>
          <p:spPr>
            <a:xfrm>
              <a:off x="13568802" y="7529906"/>
              <a:ext cx="644118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King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+ </a:t>
              </a:r>
              <a:r>
                <a:rPr lang="en-US" altLang="zh-CN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Man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Queen 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  </a:t>
              </a:r>
              <a:r>
                <a:rPr lang="en-US" altLang="zh-CN" dirty="0">
                  <a:solidFill>
                    <a:schemeClr val="accent3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Woman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6E6815C9-6CAC-4258-9D7D-CC125918B629}"/>
                </a:ext>
              </a:extLst>
            </p:cNvPr>
            <p:cNvCxnSpPr>
              <a:cxnSpLocks/>
            </p:cNvCxnSpPr>
            <p:nvPr/>
          </p:nvCxnSpPr>
          <p:spPr>
            <a:xfrm>
              <a:off x="14347728" y="7437941"/>
              <a:ext cx="5874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68F07522-6F9F-4CDA-8DB0-F34B5C8CFD0F}"/>
                </a:ext>
              </a:extLst>
            </p:cNvPr>
            <p:cNvCxnSpPr>
              <a:cxnSpLocks/>
            </p:cNvCxnSpPr>
            <p:nvPr/>
          </p:nvCxnSpPr>
          <p:spPr>
            <a:xfrm>
              <a:off x="15439928" y="7437941"/>
              <a:ext cx="5874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C2CC6D6F-9CE6-4559-806B-E2AF9925695A}"/>
                </a:ext>
              </a:extLst>
            </p:cNvPr>
            <p:cNvCxnSpPr>
              <a:cxnSpLocks/>
            </p:cNvCxnSpPr>
            <p:nvPr/>
          </p:nvCxnSpPr>
          <p:spPr>
            <a:xfrm>
              <a:off x="16789395" y="7437941"/>
              <a:ext cx="5874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A56AAD76-1B65-4090-98C6-872DBC473774}"/>
                </a:ext>
              </a:extLst>
            </p:cNvPr>
            <p:cNvCxnSpPr>
              <a:cxnSpLocks/>
            </p:cNvCxnSpPr>
            <p:nvPr/>
          </p:nvCxnSpPr>
          <p:spPr>
            <a:xfrm>
              <a:off x="18287995" y="7437941"/>
              <a:ext cx="5874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A4D55095-2914-4F43-AD5B-4BCF8272862D}"/>
              </a:ext>
            </a:extLst>
          </p:cNvPr>
          <p:cNvSpPr txBox="1"/>
          <p:nvPr/>
        </p:nvSpPr>
        <p:spPr>
          <a:xfrm>
            <a:off x="9768416" y="10043250"/>
            <a:ext cx="3622787" cy="56425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Roboto" panose="02000000000000000000"/>
              </a:rPr>
              <a:t>Document  Vector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Roboto" panose="0200000000000000000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8E1CFD0-9E1B-4739-8D74-141613E3DF3F}"/>
              </a:ext>
            </a:extLst>
          </p:cNvPr>
          <p:cNvSpPr/>
          <p:nvPr/>
        </p:nvSpPr>
        <p:spPr>
          <a:xfrm>
            <a:off x="14033368" y="10894794"/>
            <a:ext cx="7124832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Average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 vectors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</a:t>
            </a:r>
            <a:r>
              <a:rPr lang="en-US" altLang="zh-CN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idf</a:t>
            </a:r>
            <a:r>
              <a:rPr lang="en-US" altLang="zh-CN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-weighting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word vectors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955670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C24BC1-E470-4E32-9111-FE13C6F9B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常见文档向量表示方法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0C8A28-9854-427F-9C63-47A9D85F08E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04157" y="2366993"/>
            <a:ext cx="12994443" cy="1922799"/>
          </a:xfrm>
        </p:spPr>
        <p:txBody>
          <a:bodyPr>
            <a:normAutofit/>
          </a:bodyPr>
          <a:lstStyle/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Doc2vec</a:t>
            </a: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该模型将每个文档转换为固定长度的矢量。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F98177C-FAC1-4ABE-B5EE-C2049A72D3D3}"/>
              </a:ext>
            </a:extLst>
          </p:cNvPr>
          <p:cNvSpPr/>
          <p:nvPr/>
        </p:nvSpPr>
        <p:spPr>
          <a:xfrm>
            <a:off x="1124049" y="4641096"/>
            <a:ext cx="15343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DM</a:t>
            </a:r>
            <a:r>
              <a:rPr lang="zh-CN" altLang="en-US" dirty="0">
                <a:solidFill>
                  <a:schemeClr val="accent1"/>
                </a:solidFill>
              </a:rPr>
              <a:t>模型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D7E288B-D0EC-4986-B6F6-4BD135DFD1C2}"/>
              </a:ext>
            </a:extLst>
          </p:cNvPr>
          <p:cNvGrpSpPr/>
          <p:nvPr/>
        </p:nvGrpSpPr>
        <p:grpSpPr>
          <a:xfrm>
            <a:off x="1124049" y="6038503"/>
            <a:ext cx="10691190" cy="5340480"/>
            <a:chOff x="-2099542" y="5874288"/>
            <a:chExt cx="11100988" cy="5519783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FB3F9F5-82E1-4AB2-84E3-10F23E4AB963}"/>
                </a:ext>
              </a:extLst>
            </p:cNvPr>
            <p:cNvSpPr/>
            <p:nvPr/>
          </p:nvSpPr>
          <p:spPr>
            <a:xfrm>
              <a:off x="4902200" y="6035929"/>
              <a:ext cx="1079500" cy="4924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203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rPr>
                <a:t>cat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3C17C7A7-3D84-4B42-B0DF-20AB39C7886D}"/>
                </a:ext>
              </a:extLst>
            </p:cNvPr>
            <p:cNvGrpSpPr/>
            <p:nvPr/>
          </p:nvGrpSpPr>
          <p:grpSpPr>
            <a:xfrm>
              <a:off x="4330700" y="7187629"/>
              <a:ext cx="1981200" cy="492443"/>
              <a:chOff x="4432300" y="7433849"/>
              <a:chExt cx="1981200" cy="567151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FC4831F-A753-4FA1-862C-19073ED2B7BC}"/>
                  </a:ext>
                </a:extLst>
              </p:cNvPr>
              <p:cNvSpPr/>
              <p:nvPr/>
            </p:nvSpPr>
            <p:spPr>
              <a:xfrm>
                <a:off x="4432300" y="7433849"/>
                <a:ext cx="330200" cy="567151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D5DF20A-A6B4-4E93-9344-C88CF39C404D}"/>
                  </a:ext>
                </a:extLst>
              </p:cNvPr>
              <p:cNvSpPr/>
              <p:nvPr/>
            </p:nvSpPr>
            <p:spPr>
              <a:xfrm>
                <a:off x="4762500" y="7433849"/>
                <a:ext cx="330200" cy="567151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1F44CD0-F2BA-4EF4-8FC2-423CA1F0C52C}"/>
                  </a:ext>
                </a:extLst>
              </p:cNvPr>
              <p:cNvSpPr/>
              <p:nvPr/>
            </p:nvSpPr>
            <p:spPr>
              <a:xfrm>
                <a:off x="5092700" y="7433849"/>
                <a:ext cx="330200" cy="567151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5FF4509-2BA5-465D-A751-6279BCDF39BC}"/>
                  </a:ext>
                </a:extLst>
              </p:cNvPr>
              <p:cNvSpPr/>
              <p:nvPr/>
            </p:nvSpPr>
            <p:spPr>
              <a:xfrm>
                <a:off x="5422900" y="7433849"/>
                <a:ext cx="330200" cy="567151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19E45D3-FD15-4F84-B980-8B1CFE250E68}"/>
                  </a:ext>
                </a:extLst>
              </p:cNvPr>
              <p:cNvSpPr/>
              <p:nvPr/>
            </p:nvSpPr>
            <p:spPr>
              <a:xfrm>
                <a:off x="5753100" y="7433849"/>
                <a:ext cx="330200" cy="567151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9554B99-A671-430E-A44B-70850B60FFB8}"/>
                  </a:ext>
                </a:extLst>
              </p:cNvPr>
              <p:cNvSpPr/>
              <p:nvPr/>
            </p:nvSpPr>
            <p:spPr>
              <a:xfrm>
                <a:off x="6083300" y="7433849"/>
                <a:ext cx="330200" cy="567151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76FD6A8-6870-4A8F-B806-3D04FDE686A4}"/>
                </a:ext>
              </a:extLst>
            </p:cNvPr>
            <p:cNvGrpSpPr/>
            <p:nvPr/>
          </p:nvGrpSpPr>
          <p:grpSpPr>
            <a:xfrm>
              <a:off x="1971354" y="8783604"/>
              <a:ext cx="1981200" cy="492443"/>
              <a:chOff x="4432300" y="7433849"/>
              <a:chExt cx="1981200" cy="567151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94B60EC-56EB-42AD-9037-212A9A32103B}"/>
                  </a:ext>
                </a:extLst>
              </p:cNvPr>
              <p:cNvSpPr/>
              <p:nvPr/>
            </p:nvSpPr>
            <p:spPr>
              <a:xfrm>
                <a:off x="4432300" y="7433849"/>
                <a:ext cx="330200" cy="567151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7CC466A-B440-41D2-8C07-F18B6C0C5673}"/>
                  </a:ext>
                </a:extLst>
              </p:cNvPr>
              <p:cNvSpPr/>
              <p:nvPr/>
            </p:nvSpPr>
            <p:spPr>
              <a:xfrm>
                <a:off x="4762500" y="7433849"/>
                <a:ext cx="330200" cy="567151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3AFF0A5-75E7-4CAE-AD98-9B4EDE19B2F3}"/>
                  </a:ext>
                </a:extLst>
              </p:cNvPr>
              <p:cNvSpPr/>
              <p:nvPr/>
            </p:nvSpPr>
            <p:spPr>
              <a:xfrm>
                <a:off x="5092700" y="7433849"/>
                <a:ext cx="330200" cy="567151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1845A8D-9445-4438-AB71-F9CB827EF16F}"/>
                  </a:ext>
                </a:extLst>
              </p:cNvPr>
              <p:cNvSpPr/>
              <p:nvPr/>
            </p:nvSpPr>
            <p:spPr>
              <a:xfrm>
                <a:off x="5422900" y="7433849"/>
                <a:ext cx="330200" cy="567151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18829EA-C13C-4215-B52A-451957CAF06C}"/>
                  </a:ext>
                </a:extLst>
              </p:cNvPr>
              <p:cNvSpPr/>
              <p:nvPr/>
            </p:nvSpPr>
            <p:spPr>
              <a:xfrm>
                <a:off x="5753100" y="7433849"/>
                <a:ext cx="330200" cy="567151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1DC51E7-7C80-4713-8147-0D1495C800AB}"/>
                  </a:ext>
                </a:extLst>
              </p:cNvPr>
              <p:cNvSpPr/>
              <p:nvPr/>
            </p:nvSpPr>
            <p:spPr>
              <a:xfrm>
                <a:off x="6083300" y="7433849"/>
                <a:ext cx="330200" cy="567151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82FA641-3FFD-4FC6-BA73-8F97F8560A2F}"/>
                </a:ext>
              </a:extLst>
            </p:cNvPr>
            <p:cNvGrpSpPr/>
            <p:nvPr/>
          </p:nvGrpSpPr>
          <p:grpSpPr>
            <a:xfrm>
              <a:off x="7020246" y="8757633"/>
              <a:ext cx="1981200" cy="492443"/>
              <a:chOff x="4432300" y="7433849"/>
              <a:chExt cx="1981200" cy="567151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64C0C0A-E322-40B3-BD71-6410C0A839AA}"/>
                  </a:ext>
                </a:extLst>
              </p:cNvPr>
              <p:cNvSpPr/>
              <p:nvPr/>
            </p:nvSpPr>
            <p:spPr>
              <a:xfrm>
                <a:off x="4432300" y="7433849"/>
                <a:ext cx="330200" cy="567151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E6F84C8-F1C5-4DD7-ACC5-628D759738B2}"/>
                  </a:ext>
                </a:extLst>
              </p:cNvPr>
              <p:cNvSpPr/>
              <p:nvPr/>
            </p:nvSpPr>
            <p:spPr>
              <a:xfrm>
                <a:off x="4762500" y="7433849"/>
                <a:ext cx="330200" cy="567151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7FE101E-B9C6-4319-8B90-CB2101EE6FBE}"/>
                  </a:ext>
                </a:extLst>
              </p:cNvPr>
              <p:cNvSpPr/>
              <p:nvPr/>
            </p:nvSpPr>
            <p:spPr>
              <a:xfrm>
                <a:off x="5092700" y="7433849"/>
                <a:ext cx="330200" cy="567151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335A5F0A-ABEA-4CAB-9F73-BE26053A6D0C}"/>
                  </a:ext>
                </a:extLst>
              </p:cNvPr>
              <p:cNvSpPr/>
              <p:nvPr/>
            </p:nvSpPr>
            <p:spPr>
              <a:xfrm>
                <a:off x="5422900" y="7433849"/>
                <a:ext cx="330200" cy="567151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7640FC9-F981-459B-8638-26D66CCECE76}"/>
                  </a:ext>
                </a:extLst>
              </p:cNvPr>
              <p:cNvSpPr/>
              <p:nvPr/>
            </p:nvSpPr>
            <p:spPr>
              <a:xfrm>
                <a:off x="5753100" y="7433849"/>
                <a:ext cx="330200" cy="567151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1DA9C99-77DC-4435-92CD-39A7263AF53E}"/>
                  </a:ext>
                </a:extLst>
              </p:cNvPr>
              <p:cNvSpPr/>
              <p:nvPr/>
            </p:nvSpPr>
            <p:spPr>
              <a:xfrm>
                <a:off x="6083300" y="7433849"/>
                <a:ext cx="330200" cy="567151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928ED0C3-E571-47EB-8F68-A47707B78A9D}"/>
                </a:ext>
              </a:extLst>
            </p:cNvPr>
            <p:cNvGrpSpPr/>
            <p:nvPr/>
          </p:nvGrpSpPr>
          <p:grpSpPr>
            <a:xfrm>
              <a:off x="4495800" y="8757633"/>
              <a:ext cx="1981200" cy="492443"/>
              <a:chOff x="4432300" y="7433849"/>
              <a:chExt cx="1981200" cy="567151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C77E1A5-623B-41E5-B099-95910D3584F8}"/>
                  </a:ext>
                </a:extLst>
              </p:cNvPr>
              <p:cNvSpPr/>
              <p:nvPr/>
            </p:nvSpPr>
            <p:spPr>
              <a:xfrm>
                <a:off x="4432300" y="7433849"/>
                <a:ext cx="330200" cy="567151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57CADB4-241C-4734-82C4-89B48CCFC707}"/>
                  </a:ext>
                </a:extLst>
              </p:cNvPr>
              <p:cNvSpPr/>
              <p:nvPr/>
            </p:nvSpPr>
            <p:spPr>
              <a:xfrm>
                <a:off x="4762500" y="7433849"/>
                <a:ext cx="330200" cy="567151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41B3156-2B0B-4B4A-8C6B-7BAC941705CF}"/>
                  </a:ext>
                </a:extLst>
              </p:cNvPr>
              <p:cNvSpPr/>
              <p:nvPr/>
            </p:nvSpPr>
            <p:spPr>
              <a:xfrm>
                <a:off x="5092700" y="7433849"/>
                <a:ext cx="330200" cy="567151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4A7BAC82-53C4-4A88-82DC-59FAEC80C0F1}"/>
                  </a:ext>
                </a:extLst>
              </p:cNvPr>
              <p:cNvSpPr/>
              <p:nvPr/>
            </p:nvSpPr>
            <p:spPr>
              <a:xfrm>
                <a:off x="5422900" y="7433849"/>
                <a:ext cx="330200" cy="567151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AA0C404-93B1-475F-B806-05761C09CD32}"/>
                  </a:ext>
                </a:extLst>
              </p:cNvPr>
              <p:cNvSpPr/>
              <p:nvPr/>
            </p:nvSpPr>
            <p:spPr>
              <a:xfrm>
                <a:off x="5753100" y="7433849"/>
                <a:ext cx="330200" cy="567151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9532563E-58F9-4A45-8CF9-FA8D5030432D}"/>
                  </a:ext>
                </a:extLst>
              </p:cNvPr>
              <p:cNvSpPr/>
              <p:nvPr/>
            </p:nvSpPr>
            <p:spPr>
              <a:xfrm>
                <a:off x="6083300" y="7433849"/>
                <a:ext cx="330200" cy="567151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</p:grp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E9C88AF5-9A35-4C08-AE28-1D9339A4DB1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V="1">
              <a:off x="5156200" y="6528372"/>
              <a:ext cx="285750" cy="65925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90455E76-E4AC-4297-9648-7EEC0385E3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504" y="7902467"/>
              <a:ext cx="1822771" cy="88113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1F3BD024-D52C-4754-8379-655D8300F0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5904" y="7772948"/>
              <a:ext cx="13342" cy="95133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846BBED3-0F85-43A6-8BE9-832422B0BF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6600" y="7819386"/>
              <a:ext cx="2194246" cy="90489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275D3F7A-0DD1-4E8C-A7C7-B92253D9B21E}"/>
                </a:ext>
              </a:extLst>
            </p:cNvPr>
            <p:cNvSpPr/>
            <p:nvPr/>
          </p:nvSpPr>
          <p:spPr>
            <a:xfrm>
              <a:off x="2466654" y="9934789"/>
              <a:ext cx="673100" cy="492443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203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rPr>
                <a:t>D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B8DB2CFD-AE67-4AA9-A9AF-EC0840D7E8AD}"/>
                </a:ext>
              </a:extLst>
            </p:cNvPr>
            <p:cNvSpPr/>
            <p:nvPr/>
          </p:nvSpPr>
          <p:spPr>
            <a:xfrm>
              <a:off x="5027405" y="9934788"/>
              <a:ext cx="789195" cy="4924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203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3200" dirty="0">
                  <a:solidFill>
                    <a:srgbClr val="FFFFFF"/>
                  </a:solidFill>
                </a:rPr>
                <a:t>W</a:t>
              </a:r>
              <a:endParaRPr kumimoji="0" lang="en-US" altLang="zh-CN" sz="32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Roboto" panose="0200000000000000000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DBA8322-4153-4F23-BB78-49A1C6ECEAB1}"/>
                </a:ext>
              </a:extLst>
            </p:cNvPr>
            <p:cNvSpPr/>
            <p:nvPr/>
          </p:nvSpPr>
          <p:spPr>
            <a:xfrm>
              <a:off x="7616249" y="9934788"/>
              <a:ext cx="789194" cy="49244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203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rPr>
                <a:t>W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6934F59-5739-4A87-BACB-CECD1B9079E6}"/>
                </a:ext>
              </a:extLst>
            </p:cNvPr>
            <p:cNvSpPr txBox="1"/>
            <p:nvPr/>
          </p:nvSpPr>
          <p:spPr>
            <a:xfrm>
              <a:off x="1617250" y="10829813"/>
              <a:ext cx="2242602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rPr>
                <a:t>Paragraph id</a:t>
              </a: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Roboto" panose="0200000000000000000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CB6A6FF7-A966-4A66-8833-F76C31DAEE92}"/>
                </a:ext>
              </a:extLst>
            </p:cNvPr>
            <p:cNvSpPr txBox="1"/>
            <p:nvPr/>
          </p:nvSpPr>
          <p:spPr>
            <a:xfrm>
              <a:off x="5105610" y="10829814"/>
              <a:ext cx="634790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rPr>
                <a:t>the</a:t>
              </a: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Roboto" panose="0200000000000000000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F563E4C4-7AE6-41B8-BBAF-27B3BA18C7AA}"/>
                </a:ext>
              </a:extLst>
            </p:cNvPr>
            <p:cNvSpPr txBox="1"/>
            <p:nvPr/>
          </p:nvSpPr>
          <p:spPr>
            <a:xfrm>
              <a:off x="7514460" y="10829814"/>
              <a:ext cx="831959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rPr>
                <a:t>cute</a:t>
              </a: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Roboto" panose="02000000000000000000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C716785-3BD4-45A5-AD45-B1805297EFCC}"/>
                </a:ext>
              </a:extLst>
            </p:cNvPr>
            <p:cNvSpPr txBox="1"/>
            <p:nvPr/>
          </p:nvSpPr>
          <p:spPr>
            <a:xfrm>
              <a:off x="-2065500" y="5874288"/>
              <a:ext cx="1675139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dirty="0"/>
                <a:t>C</a:t>
              </a:r>
              <a:r>
                <a:rPr kumimoji="0" lang="en-US" altLang="zh-CN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rPr>
                <a:t>lassifier</a:t>
              </a: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Roboto" panose="0200000000000000000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E5E70A3A-E85C-478C-9772-03EC1CDC29F6}"/>
                </a:ext>
              </a:extLst>
            </p:cNvPr>
            <p:cNvSpPr txBox="1"/>
            <p:nvPr/>
          </p:nvSpPr>
          <p:spPr>
            <a:xfrm>
              <a:off x="-2099542" y="8060907"/>
              <a:ext cx="3765454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rPr>
                <a:t>Average/Concatenate</a:t>
              </a: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Roboto" panose="0200000000000000000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19815790-A34C-46FA-B8B7-24AAF35A6177}"/>
                </a:ext>
              </a:extLst>
            </p:cNvPr>
            <p:cNvSpPr txBox="1"/>
            <p:nvPr/>
          </p:nvSpPr>
          <p:spPr>
            <a:xfrm>
              <a:off x="-2044749" y="9934788"/>
              <a:ext cx="3004027" cy="56425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rPr>
                <a:t>Paragraph Matrix</a:t>
              </a: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Roboto" panose="02000000000000000000"/>
              </a:endParaRPr>
            </a:p>
          </p:txBody>
        </p: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890FFDDF-F962-42E5-9873-39BF19B4F0C4}"/>
                </a:ext>
              </a:extLst>
            </p:cNvPr>
            <p:cNvCxnSpPr>
              <a:cxnSpLocks/>
            </p:cNvCxnSpPr>
            <p:nvPr/>
          </p:nvCxnSpPr>
          <p:spPr>
            <a:xfrm>
              <a:off x="1336354" y="10216916"/>
              <a:ext cx="965200" cy="0"/>
            </a:xfrm>
            <a:prstGeom prst="straightConnector1">
              <a:avLst/>
            </a:prstGeom>
            <a:ln w="57150">
              <a:prstDash val="sys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90A03589-8474-4B14-B599-785E9E46FA6F}"/>
              </a:ext>
            </a:extLst>
          </p:cNvPr>
          <p:cNvGrpSpPr/>
          <p:nvPr/>
        </p:nvGrpSpPr>
        <p:grpSpPr>
          <a:xfrm>
            <a:off x="13998599" y="6194893"/>
            <a:ext cx="8606197" cy="5154114"/>
            <a:chOff x="13778622" y="6628926"/>
            <a:chExt cx="8606197" cy="5154114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6636956E-8625-4D98-BBDC-A282C7EE91F1}"/>
                </a:ext>
              </a:extLst>
            </p:cNvPr>
            <p:cNvSpPr/>
            <p:nvPr/>
          </p:nvSpPr>
          <p:spPr>
            <a:xfrm>
              <a:off x="18415873" y="6644922"/>
              <a:ext cx="1039650" cy="47644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203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rPr>
                <a:t>cat</a:t>
              </a:r>
            </a:p>
          </p:txBody>
        </p: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9D7B300B-B63C-4D52-815F-E705BD121B04}"/>
                </a:ext>
              </a:extLst>
            </p:cNvPr>
            <p:cNvGrpSpPr/>
            <p:nvPr/>
          </p:nvGrpSpPr>
          <p:grpSpPr>
            <a:xfrm rot="10800000">
              <a:off x="18922345" y="8520838"/>
              <a:ext cx="1908063" cy="476447"/>
              <a:chOff x="4432300" y="7433849"/>
              <a:chExt cx="1981200" cy="567151"/>
            </a:xfrm>
          </p:grpSpPr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397E65DE-A1B0-4D4B-8284-81121D614EAB}"/>
                  </a:ext>
                </a:extLst>
              </p:cNvPr>
              <p:cNvSpPr/>
              <p:nvPr/>
            </p:nvSpPr>
            <p:spPr>
              <a:xfrm>
                <a:off x="4432300" y="7433849"/>
                <a:ext cx="330200" cy="567151"/>
              </a:xfrm>
              <a:prstGeom prst="rect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1A6F0B23-E07D-48B1-8559-149C08710DF7}"/>
                  </a:ext>
                </a:extLst>
              </p:cNvPr>
              <p:cNvSpPr/>
              <p:nvPr/>
            </p:nvSpPr>
            <p:spPr>
              <a:xfrm>
                <a:off x="4762500" y="7433849"/>
                <a:ext cx="330200" cy="567151"/>
              </a:xfrm>
              <a:prstGeom prst="rect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08088ED0-C246-4AB7-A177-04D19D0AE54A}"/>
                  </a:ext>
                </a:extLst>
              </p:cNvPr>
              <p:cNvSpPr/>
              <p:nvPr/>
            </p:nvSpPr>
            <p:spPr>
              <a:xfrm>
                <a:off x="5092700" y="7433849"/>
                <a:ext cx="330200" cy="567151"/>
              </a:xfrm>
              <a:prstGeom prst="rect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D4CDD55E-25FA-495E-8E27-56DDA25BB792}"/>
                  </a:ext>
                </a:extLst>
              </p:cNvPr>
              <p:cNvSpPr/>
              <p:nvPr/>
            </p:nvSpPr>
            <p:spPr>
              <a:xfrm>
                <a:off x="5422900" y="7433849"/>
                <a:ext cx="330200" cy="567151"/>
              </a:xfrm>
              <a:prstGeom prst="rect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45DDF3C9-C905-4118-9CE9-0F0433EA6D65}"/>
                  </a:ext>
                </a:extLst>
              </p:cNvPr>
              <p:cNvSpPr/>
              <p:nvPr/>
            </p:nvSpPr>
            <p:spPr>
              <a:xfrm>
                <a:off x="5753100" y="7433849"/>
                <a:ext cx="330200" cy="567151"/>
              </a:xfrm>
              <a:prstGeom prst="rect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DD104C65-E0F7-4C11-8F75-1FF3A26B3A1A}"/>
                  </a:ext>
                </a:extLst>
              </p:cNvPr>
              <p:cNvSpPr/>
              <p:nvPr/>
            </p:nvSpPr>
            <p:spPr>
              <a:xfrm>
                <a:off x="6083300" y="7433849"/>
                <a:ext cx="330200" cy="567151"/>
              </a:xfrm>
              <a:prstGeom prst="rect">
                <a:avLst/>
              </a:prstGeom>
              <a:ln w="285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20320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5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endParaRPr>
              </a:p>
            </p:txBody>
          </p:sp>
        </p:grp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C76130A3-5275-4249-A553-824B3721E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14105" y="7238542"/>
              <a:ext cx="1290684" cy="1112441"/>
            </a:xfrm>
            <a:prstGeom prst="straightConnector1">
              <a:avLst/>
            </a:prstGeom>
            <a:ln w="762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DC7951F1-41F7-42B9-A4B3-90701DE2A378}"/>
                </a:ext>
              </a:extLst>
            </p:cNvPr>
            <p:cNvCxnSpPr>
              <a:cxnSpLocks/>
            </p:cNvCxnSpPr>
            <p:nvPr/>
          </p:nvCxnSpPr>
          <p:spPr>
            <a:xfrm>
              <a:off x="18970552" y="7276605"/>
              <a:ext cx="730595" cy="1001129"/>
            </a:xfrm>
            <a:prstGeom prst="straightConnector1">
              <a:avLst/>
            </a:prstGeom>
            <a:ln w="762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D88A5291-3604-4363-ADA9-14D10ACBEDFE}"/>
                </a:ext>
              </a:extLst>
            </p:cNvPr>
            <p:cNvCxnSpPr>
              <a:cxnSpLocks/>
            </p:cNvCxnSpPr>
            <p:nvPr/>
          </p:nvCxnSpPr>
          <p:spPr>
            <a:xfrm>
              <a:off x="17097698" y="7276605"/>
              <a:ext cx="2075462" cy="1074378"/>
            </a:xfrm>
            <a:prstGeom prst="straightConnector1">
              <a:avLst/>
            </a:prstGeom>
            <a:ln w="762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99159826-52DF-48CB-95BA-DF343FF20953}"/>
                </a:ext>
              </a:extLst>
            </p:cNvPr>
            <p:cNvSpPr/>
            <p:nvPr/>
          </p:nvSpPr>
          <p:spPr>
            <a:xfrm>
              <a:off x="19626531" y="10372762"/>
              <a:ext cx="648252" cy="476447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203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rPr>
                <a:t>D</a:t>
              </a: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2D787E9D-7D3A-462F-8120-DD754FBA7C69}"/>
                </a:ext>
              </a:extLst>
            </p:cNvPr>
            <p:cNvSpPr/>
            <p:nvPr/>
          </p:nvSpPr>
          <p:spPr>
            <a:xfrm>
              <a:off x="16778365" y="6648409"/>
              <a:ext cx="1078073" cy="49244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203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rPr>
                <a:t>the</a:t>
              </a: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3ED5E835-CD0F-4BD5-89BD-70C35A625476}"/>
                </a:ext>
              </a:extLst>
            </p:cNvPr>
            <p:cNvSpPr txBox="1"/>
            <p:nvPr/>
          </p:nvSpPr>
          <p:spPr>
            <a:xfrm>
              <a:off x="18870749" y="11237112"/>
              <a:ext cx="2159815" cy="54592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rPr>
                <a:t>Paragraph id</a:t>
              </a: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Roboto" panose="02000000000000000000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23EC546B-2C3C-47E8-BA2A-F446D970027C}"/>
                </a:ext>
              </a:extLst>
            </p:cNvPr>
            <p:cNvSpPr txBox="1"/>
            <p:nvPr/>
          </p:nvSpPr>
          <p:spPr>
            <a:xfrm>
              <a:off x="13780785" y="6628926"/>
              <a:ext cx="1613301" cy="54592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dirty="0"/>
                <a:t>C</a:t>
              </a:r>
              <a:r>
                <a:rPr kumimoji="0" lang="en-US" altLang="zh-CN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rPr>
                <a:t>lassifier</a:t>
              </a: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Roboto" panose="02000000000000000000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8D8CF074-1EC5-43F3-8233-07475A920963}"/>
                </a:ext>
              </a:extLst>
            </p:cNvPr>
            <p:cNvSpPr txBox="1"/>
            <p:nvPr/>
          </p:nvSpPr>
          <p:spPr>
            <a:xfrm>
              <a:off x="13778622" y="10405623"/>
              <a:ext cx="2893132" cy="54592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rPr>
                <a:t>Paragraph Matrix</a:t>
              </a:r>
              <a:endPara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Roboto" panose="02000000000000000000"/>
              </a:endParaRPr>
            </a:p>
          </p:txBody>
        </p: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0928B2AB-F243-46DD-98F3-EB4A84BC23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65941" y="10672513"/>
              <a:ext cx="1484724" cy="12147"/>
            </a:xfrm>
            <a:prstGeom prst="straightConnector1">
              <a:avLst/>
            </a:prstGeom>
            <a:ln w="57150">
              <a:prstDash val="sys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0A3ED713-0CB0-4F90-BA37-F54882F59028}"/>
                </a:ext>
              </a:extLst>
            </p:cNvPr>
            <p:cNvSpPr/>
            <p:nvPr/>
          </p:nvSpPr>
          <p:spPr>
            <a:xfrm>
              <a:off x="19919079" y="6652919"/>
              <a:ext cx="1078073" cy="49244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203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rPr>
                <a:t>sat</a:t>
              </a:r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9B1ED854-471C-4201-B27A-3ED4A64AC7AA}"/>
                </a:ext>
              </a:extLst>
            </p:cNvPr>
            <p:cNvSpPr/>
            <p:nvPr/>
          </p:nvSpPr>
          <p:spPr>
            <a:xfrm>
              <a:off x="21306746" y="6628926"/>
              <a:ext cx="1078073" cy="49244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203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2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Roboto" panose="02000000000000000000"/>
                </a:rPr>
                <a:t>on</a:t>
              </a:r>
            </a:p>
          </p:txBody>
        </p:sp>
        <p:cxnSp>
          <p:nvCxnSpPr>
            <p:cNvPr id="164" name="直接箭头连接符 163">
              <a:extLst>
                <a:ext uri="{FF2B5EF4-FFF2-40B4-BE49-F238E27FC236}">
                  <a16:creationId xmlns:a16="http://schemas.microsoft.com/office/drawing/2014/main" id="{83238431-2706-49C6-8070-CAC596C62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37089" y="7394198"/>
              <a:ext cx="194653" cy="883536"/>
            </a:xfrm>
            <a:prstGeom prst="straightConnector1">
              <a:avLst/>
            </a:prstGeom>
            <a:ln w="762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503E6CCA-B267-4759-82D4-5EC5A4432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50657" y="9096573"/>
              <a:ext cx="0" cy="1038027"/>
            </a:xfrm>
            <a:prstGeom prst="straightConnector1">
              <a:avLst/>
            </a:prstGeom>
            <a:ln w="762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矩形 174">
            <a:extLst>
              <a:ext uri="{FF2B5EF4-FFF2-40B4-BE49-F238E27FC236}">
                <a16:creationId xmlns:a16="http://schemas.microsoft.com/office/drawing/2014/main" id="{964B373C-EB68-4CDC-944C-AE3B9B681143}"/>
              </a:ext>
            </a:extLst>
          </p:cNvPr>
          <p:cNvSpPr/>
          <p:nvPr/>
        </p:nvSpPr>
        <p:spPr>
          <a:xfrm>
            <a:off x="12735780" y="4859073"/>
            <a:ext cx="2034532" cy="55399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3"/>
                </a:solidFill>
              </a:rPr>
              <a:t>DBOW</a:t>
            </a:r>
            <a:r>
              <a:rPr lang="zh-CN" altLang="en-US" dirty="0">
                <a:solidFill>
                  <a:schemeClr val="accent3"/>
                </a:solidFill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286007559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Roboto"/>
        <a:ea typeface="Roboto"/>
        <a:cs typeface="Roboto"/>
      </a:majorFont>
      <a:minorFont>
        <a:latin typeface="Roboto"/>
        <a:ea typeface="Roboto"/>
        <a:cs typeface="Robot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20320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Roboto" panose="02000000000000000000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Roboto" panose="02000000000000000000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Roboto"/>
        <a:ea typeface="Roboto"/>
        <a:cs typeface="Roboto"/>
      </a:majorFont>
      <a:minorFont>
        <a:latin typeface="Roboto"/>
        <a:ea typeface="Roboto"/>
        <a:cs typeface="Robot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20320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Roboto" panose="02000000000000000000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Roboto" panose="02000000000000000000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924</Words>
  <Application>Microsoft Office PowerPoint</Application>
  <PresentationFormat>自定义</PresentationFormat>
  <Paragraphs>158</Paragraphs>
  <Slides>13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Roboto</vt:lpstr>
      <vt:lpstr>Roboto Light</vt:lpstr>
      <vt:lpstr>微软雅黑</vt:lpstr>
      <vt:lpstr>Arial</vt:lpstr>
      <vt:lpstr>Calibri</vt:lpstr>
      <vt:lpstr>White</vt:lpstr>
      <vt:lpstr>Milvus</vt:lpstr>
      <vt:lpstr>Unlock the treasure of unstructured data </vt:lpstr>
      <vt:lpstr>Philosophy of vector search engine</vt:lpstr>
      <vt:lpstr>Milvus: The journey</vt:lpstr>
      <vt:lpstr>Progress</vt:lpstr>
      <vt:lpstr>使用doc2vec和milvs 实现相似文章召回</vt:lpstr>
      <vt:lpstr>常见文档向量表示方法</vt:lpstr>
      <vt:lpstr>常见文档向量表示方法</vt:lpstr>
      <vt:lpstr>常见文档向量表示方法</vt:lpstr>
      <vt:lpstr>相似文章召回</vt:lpstr>
      <vt:lpstr>相似文章召回</vt:lpstr>
      <vt:lpstr>Users</vt:lpstr>
      <vt:lpstr>Useful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Intro</dc:title>
  <dc:creator/>
  <cp:lastModifiedBy>何 流</cp:lastModifiedBy>
  <cp:revision>46</cp:revision>
  <dcterms:created xsi:type="dcterms:W3CDTF">2020-05-19T08:42:00Z</dcterms:created>
  <dcterms:modified xsi:type="dcterms:W3CDTF">2020-05-27T02:18:29Z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